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9" r:id="rId3"/>
    <p:sldId id="260" r:id="rId4"/>
    <p:sldId id="258" r:id="rId5"/>
    <p:sldId id="262" r:id="rId6"/>
    <p:sldId id="263" r:id="rId7"/>
    <p:sldId id="264" r:id="rId8"/>
    <p:sldId id="265" r:id="rId9"/>
    <p:sldId id="266" r:id="rId10"/>
    <p:sldId id="267" r:id="rId11"/>
    <p:sldId id="268" r:id="rId12"/>
    <p:sldId id="271" r:id="rId13"/>
    <p:sldId id="270" r:id="rId14"/>
    <p:sldId id="269" r:id="rId15"/>
    <p:sldId id="27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CCC"/>
    <a:srgbClr val="F2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41" d="100"/>
          <a:sy n="41" d="100"/>
        </p:scale>
        <p:origin x="82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D8B9175-AE8A-4274-AA24-AB176F6D9FE9}" type="datetimeFigureOut">
              <a:rPr lang="en-US" smtClean="0"/>
              <a:t>6/22/2021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3035FB-0E81-4C75-9468-3EB3BAED40BC}" type="slidenum">
              <a:rPr lang="en-US" smtClean="0"/>
              <a:t>‹#›</a:t>
            </a:fld>
            <a:endParaRPr lang="en-US"/>
          </a:p>
        </p:txBody>
      </p:sp>
    </p:spTree>
    <p:extLst>
      <p:ext uri="{BB962C8B-B14F-4D97-AF65-F5344CB8AC3E}">
        <p14:creationId xmlns:p14="http://schemas.microsoft.com/office/powerpoint/2010/main" val="428796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MOUs are signed, advertising materials will be developed. PPs must</a:t>
            </a:r>
            <a:r>
              <a:rPr lang="en-US" baseline="0" dirty="0"/>
              <a:t> assist with getting the word out.</a:t>
            </a:r>
            <a:endParaRPr lang="en-US" dirty="0"/>
          </a:p>
        </p:txBody>
      </p:sp>
      <p:sp>
        <p:nvSpPr>
          <p:cNvPr id="4" name="Slide Number Placeholder 3"/>
          <p:cNvSpPr>
            <a:spLocks noGrp="1"/>
          </p:cNvSpPr>
          <p:nvPr>
            <p:ph type="sldNum" sz="quarter" idx="10"/>
          </p:nvPr>
        </p:nvSpPr>
        <p:spPr/>
        <p:txBody>
          <a:bodyPr/>
          <a:lstStyle/>
          <a:p>
            <a:fld id="{482EB307-6F6C-4094-B30F-2AB38464544A}" type="slidenum">
              <a:rPr lang="en-US" smtClean="0"/>
              <a:t>6</a:t>
            </a:fld>
            <a:endParaRPr lang="en-US"/>
          </a:p>
        </p:txBody>
      </p:sp>
    </p:spTree>
    <p:extLst>
      <p:ext uri="{BB962C8B-B14F-4D97-AF65-F5344CB8AC3E}">
        <p14:creationId xmlns:p14="http://schemas.microsoft.com/office/powerpoint/2010/main" val="36339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EB307-6F6C-4094-B30F-2AB38464544A}" type="slidenum">
              <a:rPr lang="en-US" smtClean="0"/>
              <a:t>7</a:t>
            </a:fld>
            <a:endParaRPr lang="en-US"/>
          </a:p>
        </p:txBody>
      </p:sp>
    </p:spTree>
    <p:extLst>
      <p:ext uri="{BB962C8B-B14F-4D97-AF65-F5344CB8AC3E}">
        <p14:creationId xmlns:p14="http://schemas.microsoft.com/office/powerpoint/2010/main" val="103979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EB307-6F6C-4094-B30F-2AB38464544A}" type="slidenum">
              <a:rPr lang="en-US" smtClean="0"/>
              <a:t>8</a:t>
            </a:fld>
            <a:endParaRPr lang="en-US"/>
          </a:p>
        </p:txBody>
      </p:sp>
    </p:spTree>
    <p:extLst>
      <p:ext uri="{BB962C8B-B14F-4D97-AF65-F5344CB8AC3E}">
        <p14:creationId xmlns:p14="http://schemas.microsoft.com/office/powerpoint/2010/main" val="425089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examples</a:t>
            </a:r>
          </a:p>
        </p:txBody>
      </p:sp>
      <p:sp>
        <p:nvSpPr>
          <p:cNvPr id="4" name="Slide Number Placeholder 3"/>
          <p:cNvSpPr>
            <a:spLocks noGrp="1"/>
          </p:cNvSpPr>
          <p:nvPr>
            <p:ph type="sldNum" sz="quarter" idx="10"/>
          </p:nvPr>
        </p:nvSpPr>
        <p:spPr/>
        <p:txBody>
          <a:bodyPr/>
          <a:lstStyle/>
          <a:p>
            <a:fld id="{482EB307-6F6C-4094-B30F-2AB38464544A}" type="slidenum">
              <a:rPr lang="en-US" smtClean="0"/>
              <a:t>9</a:t>
            </a:fld>
            <a:endParaRPr lang="en-US"/>
          </a:p>
        </p:txBody>
      </p:sp>
    </p:spTree>
    <p:extLst>
      <p:ext uri="{BB962C8B-B14F-4D97-AF65-F5344CB8AC3E}">
        <p14:creationId xmlns:p14="http://schemas.microsoft.com/office/powerpoint/2010/main" val="424728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examples</a:t>
            </a:r>
          </a:p>
        </p:txBody>
      </p:sp>
      <p:sp>
        <p:nvSpPr>
          <p:cNvPr id="4" name="Slide Number Placeholder 3"/>
          <p:cNvSpPr>
            <a:spLocks noGrp="1"/>
          </p:cNvSpPr>
          <p:nvPr>
            <p:ph type="sldNum" sz="quarter" idx="10"/>
          </p:nvPr>
        </p:nvSpPr>
        <p:spPr/>
        <p:txBody>
          <a:bodyPr/>
          <a:lstStyle/>
          <a:p>
            <a:fld id="{482EB307-6F6C-4094-B30F-2AB38464544A}" type="slidenum">
              <a:rPr lang="en-US" smtClean="0"/>
              <a:t>10</a:t>
            </a:fld>
            <a:endParaRPr lang="en-US"/>
          </a:p>
        </p:txBody>
      </p:sp>
    </p:spTree>
    <p:extLst>
      <p:ext uri="{BB962C8B-B14F-4D97-AF65-F5344CB8AC3E}">
        <p14:creationId xmlns:p14="http://schemas.microsoft.com/office/powerpoint/2010/main" val="343837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260737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FCDFFB-0EE3-4F67-94A8-2861CEAEEBB5}"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358560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313334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161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215411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211918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274695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32023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309096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182478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402933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CDFFB-0EE3-4F67-94A8-2861CEAEEBB5}"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30984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CDFFB-0EE3-4F67-94A8-2861CEAEEBB5}" type="datetimeFigureOut">
              <a:rPr lang="en-US" smtClean="0"/>
              <a:pPr/>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254351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25079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355983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2FCDFFB-0EE3-4F67-94A8-2861CEAEEBB5}" type="datetimeFigureOut">
              <a:rPr lang="en-US" smtClean="0"/>
              <a:pPr/>
              <a:t>6/22/2021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12629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FCDFFB-0EE3-4F67-94A8-2861CEAEEBB5}"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F03F2-5291-4C4A-B26F-13361751910D}" type="slidenum">
              <a:rPr lang="en-US" smtClean="0"/>
              <a:pPr/>
              <a:t>‹#›</a:t>
            </a:fld>
            <a:endParaRPr lang="en-US"/>
          </a:p>
        </p:txBody>
      </p:sp>
    </p:spTree>
    <p:extLst>
      <p:ext uri="{BB962C8B-B14F-4D97-AF65-F5344CB8AC3E}">
        <p14:creationId xmlns:p14="http://schemas.microsoft.com/office/powerpoint/2010/main" val="11545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2FCDFFB-0EE3-4F67-94A8-2861CEAEEBB5}" type="datetimeFigureOut">
              <a:rPr lang="en-US" smtClean="0"/>
              <a:pPr/>
              <a:t>6/22/2021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02F03F2-5291-4C4A-B26F-13361751910D}" type="slidenum">
              <a:rPr lang="en-US" smtClean="0"/>
              <a:pPr/>
              <a:t>‹#›</a:t>
            </a:fld>
            <a:endParaRPr lang="en-US"/>
          </a:p>
        </p:txBody>
      </p:sp>
    </p:spTree>
    <p:extLst>
      <p:ext uri="{BB962C8B-B14F-4D97-AF65-F5344CB8AC3E}">
        <p14:creationId xmlns:p14="http://schemas.microsoft.com/office/powerpoint/2010/main" val="13604649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aratoga-springs.org/167/Community-Development" TargetMode="External"/><Relationship Id="rId2" Type="http://schemas.openxmlformats.org/officeDocument/2006/relationships/hyperlink" Target="mailto:lindsey.connors@Saratoga-springs.org"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55" y="1447799"/>
            <a:ext cx="8825658" cy="3329581"/>
          </a:xfrm>
        </p:spPr>
        <p:txBody>
          <a:bodyPr/>
          <a:lstStyle/>
          <a:p>
            <a:r>
              <a:rPr lang="en-US" dirty="0"/>
              <a:t>Meeting the CARES Act Expenditure Deadlines</a:t>
            </a:r>
          </a:p>
        </p:txBody>
      </p:sp>
      <p:sp>
        <p:nvSpPr>
          <p:cNvPr id="3" name="Subtitle 2"/>
          <p:cNvSpPr>
            <a:spLocks noGrp="1"/>
          </p:cNvSpPr>
          <p:nvPr>
            <p:ph type="subTitle" idx="1"/>
          </p:nvPr>
        </p:nvSpPr>
        <p:spPr/>
        <p:txBody>
          <a:bodyPr/>
          <a:lstStyle/>
          <a:p>
            <a:r>
              <a:rPr lang="en-US" b="1" dirty="0">
                <a:effectLst>
                  <a:outerShdw blurRad="38100" dist="38100" dir="2700000" algn="tl">
                    <a:srgbClr val="000000">
                      <a:alpha val="43137"/>
                    </a:srgbClr>
                  </a:outerShdw>
                </a:effectLst>
              </a:rPr>
              <a:t>CDBG-CV Funds</a:t>
            </a:r>
          </a:p>
        </p:txBody>
      </p:sp>
      <p:pic>
        <p:nvPicPr>
          <p:cNvPr id="9" name="Picture 2" descr="equalhousingnobkgd"/>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383455" y="5638800"/>
            <a:ext cx="842963" cy="633412"/>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6"/>
          <p:cNvSpPr txBox="1">
            <a:spLocks noChangeArrowheads="1"/>
          </p:cNvSpPr>
          <p:nvPr/>
        </p:nvSpPr>
        <p:spPr bwMode="auto">
          <a:xfrm>
            <a:off x="10308842" y="6272212"/>
            <a:ext cx="992188" cy="430213"/>
          </a:xfrm>
          <a:prstGeom prst="rect">
            <a:avLst/>
          </a:prstGeom>
          <a:noFill/>
          <a:ln>
            <a:noFill/>
          </a:ln>
          <a:effectLst/>
          <a:extLst>
            <a:ext uri="{909E8E84-426E-40DD-AFC4-6F175D3DCCD1}">
              <a14:hiddenFill xmlns:a14="http://schemas.microsoft.com/office/drawing/2010/main">
                <a:solidFill>
                  <a:srgbClr val="33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829292"/>
                </a:solidFill>
                <a:effectLst/>
                <a:latin typeface="Arial" panose="020B0604020202020204" pitchFamily="34" charset="0"/>
              </a:rPr>
              <a:t>Equal Housing Opportunity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9686223" y="697387"/>
            <a:ext cx="2237426" cy="2237426"/>
          </a:xfrm>
          <a:prstGeom prst="rect">
            <a:avLst/>
          </a:prstGeom>
        </p:spPr>
      </p:pic>
    </p:spTree>
    <p:extLst>
      <p:ext uri="{BB962C8B-B14F-4D97-AF65-F5344CB8AC3E}">
        <p14:creationId xmlns:p14="http://schemas.microsoft.com/office/powerpoint/2010/main" val="33660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7685" y="-1273629"/>
            <a:ext cx="10025743" cy="10025743"/>
          </a:xfrm>
          <a:prstGeom prst="rect">
            <a:avLst/>
          </a:prstGeom>
          <a:scene3d>
            <a:camera prst="orthographicFront">
              <a:rot lat="0" lon="10499978" rev="0"/>
            </a:camera>
            <a:lightRig rig="threePt" dir="t"/>
          </a:scene3d>
        </p:spPr>
      </p:pic>
      <p:sp>
        <p:nvSpPr>
          <p:cNvPr id="2" name="Title 1"/>
          <p:cNvSpPr>
            <a:spLocks noGrp="1"/>
          </p:cNvSpPr>
          <p:nvPr>
            <p:ph type="title"/>
          </p:nvPr>
        </p:nvSpPr>
        <p:spPr>
          <a:xfrm>
            <a:off x="646111" y="452718"/>
            <a:ext cx="9412289" cy="1400530"/>
          </a:xfrm>
        </p:spPr>
        <p:txBody>
          <a:bodyPr/>
          <a:lstStyle/>
          <a:p>
            <a:pPr algn="ctr"/>
            <a:r>
              <a:rPr lang="en-US" sz="3600" spc="300" dirty="0">
                <a:effectLst>
                  <a:outerShdw blurRad="38100" dist="38100" dir="2700000" algn="tl">
                    <a:srgbClr val="000000">
                      <a:alpha val="43137"/>
                    </a:srgbClr>
                  </a:outerShdw>
                </a:effectLst>
              </a:rPr>
              <a:t>Key to Success:</a:t>
            </a:r>
            <a:br>
              <a:rPr lang="en-US" sz="3600" spc="300" dirty="0">
                <a:effectLst>
                  <a:outerShdw blurRad="38100" dist="38100" dir="2700000" algn="tl">
                    <a:srgbClr val="000000">
                      <a:alpha val="43137"/>
                    </a:srgbClr>
                  </a:outerShdw>
                </a:effectLst>
              </a:rPr>
            </a:br>
            <a:br>
              <a:rPr lang="en-US" sz="3600" spc="300" dirty="0">
                <a:effectLst>
                  <a:outerShdw blurRad="38100" dist="38100" dir="2700000" algn="tl">
                    <a:srgbClr val="000000">
                      <a:alpha val="43137"/>
                    </a:srgbClr>
                  </a:outerShdw>
                </a:effectLst>
              </a:rPr>
            </a:br>
            <a:br>
              <a:rPr lang="en-US" sz="3600" spc="300" dirty="0">
                <a:effectLst>
                  <a:outerShdw blurRad="38100" dist="38100" dir="2700000" algn="tl">
                    <a:srgbClr val="000000">
                      <a:alpha val="43137"/>
                    </a:srgbClr>
                  </a:outerShdw>
                </a:effectLst>
              </a:rPr>
            </a:br>
            <a:br>
              <a:rPr lang="en-US" sz="3600" spc="300" dirty="0">
                <a:effectLst>
                  <a:outerShdw blurRad="38100" dist="38100" dir="2700000" algn="tl">
                    <a:srgbClr val="000000">
                      <a:alpha val="43137"/>
                    </a:srgbClr>
                  </a:outerShdw>
                </a:effectLst>
              </a:rPr>
            </a:br>
            <a:r>
              <a:rPr lang="en-US" sz="6000" spc="300" dirty="0">
                <a:effectLst>
                  <a:outerShdw blurRad="38100" dist="38100" dir="2700000" algn="tl">
                    <a:srgbClr val="000000">
                      <a:alpha val="43137"/>
                    </a:srgbClr>
                  </a:outerShdw>
                </a:effectLst>
              </a:rPr>
              <a:t>WORK CLOSELY WITH YOUR </a:t>
            </a:r>
            <a:r>
              <a:rPr lang="en-US" sz="6000" spc="300" dirty="0" err="1">
                <a:effectLst>
                  <a:outerShdw blurRad="38100" dist="38100" dir="2700000" algn="tl">
                    <a:srgbClr val="000000">
                      <a:alpha val="43137"/>
                    </a:srgbClr>
                  </a:outerShdw>
                </a:effectLst>
              </a:rPr>
              <a:t>CoC</a:t>
            </a:r>
            <a:r>
              <a:rPr lang="en-US" sz="6000" spc="300" dirty="0">
                <a:effectLst>
                  <a:outerShdw blurRad="38100" dist="38100" dir="2700000" algn="tl">
                    <a:srgbClr val="000000">
                      <a:alpha val="43137"/>
                    </a:srgbClr>
                  </a:outerShdw>
                </a:effectLst>
              </a:rPr>
              <a:t>!!</a:t>
            </a:r>
            <a:endParaRPr lang="en-US" sz="6000" dirty="0">
              <a:solidFill>
                <a:schemeClr val="accent1">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5"/>
          <a:stretch>
            <a:fillRect/>
          </a:stretch>
        </p:blipFill>
        <p:spPr>
          <a:xfrm>
            <a:off x="9714387" y="452718"/>
            <a:ext cx="2237426" cy="2237426"/>
          </a:xfrm>
          <a:prstGeom prst="rect">
            <a:avLst/>
          </a:prstGeom>
        </p:spPr>
      </p:pic>
    </p:spTree>
    <p:extLst>
      <p:ext uri="{BB962C8B-B14F-4D97-AF65-F5344CB8AC3E}">
        <p14:creationId xmlns:p14="http://schemas.microsoft.com/office/powerpoint/2010/main" val="195036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342" y="296851"/>
            <a:ext cx="9902372" cy="1200329"/>
          </a:xfrm>
          <a:prstGeom prst="rect">
            <a:avLst/>
          </a:prstGeom>
          <a:noFill/>
        </p:spPr>
        <p:txBody>
          <a:bodyPr wrap="square" rtlCol="0">
            <a:spAutoFit/>
          </a:bodyPr>
          <a:lstStyle/>
          <a:p>
            <a:r>
              <a:rPr lang="en-US" sz="3600" spc="600" dirty="0">
                <a:effectLst>
                  <a:outerShdw blurRad="38100" dist="38100" dir="2700000" algn="tl">
                    <a:srgbClr val="000000">
                      <a:alpha val="43137"/>
                    </a:srgbClr>
                  </a:outerShdw>
                </a:effectLst>
                <a:latin typeface="+mj-lt"/>
              </a:rPr>
              <a:t>COVID-19 Small Business Grant Program (SBG)</a:t>
            </a:r>
          </a:p>
        </p:txBody>
      </p:sp>
      <p:sp>
        <p:nvSpPr>
          <p:cNvPr id="7" name="Content Placeholder 2"/>
          <p:cNvSpPr txBox="1">
            <a:spLocks/>
          </p:cNvSpPr>
          <p:nvPr/>
        </p:nvSpPr>
        <p:spPr>
          <a:xfrm>
            <a:off x="221342" y="1817682"/>
            <a:ext cx="9335476" cy="482441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buClr>
                <a:srgbClr val="851C00"/>
              </a:buClr>
            </a:pPr>
            <a:r>
              <a:rPr lang="en-US" dirty="0">
                <a:effectLst>
                  <a:outerShdw blurRad="38100" dist="38100" dir="2700000" algn="tl">
                    <a:srgbClr val="000000">
                      <a:alpha val="43137"/>
                    </a:srgbClr>
                  </a:outerShdw>
                </a:effectLst>
                <a:latin typeface="+mn-lt"/>
              </a:rPr>
              <a:t>SBG serves to preserve jobs available to or held by persons of low income, which would otherwise be lost due to the economic impacts of the COVID-19 pandemic. </a:t>
            </a:r>
          </a:p>
          <a:p>
            <a:pPr lvl="0">
              <a:buClr>
                <a:srgbClr val="851C00"/>
              </a:buClr>
            </a:pPr>
            <a:endParaRPr kumimoji="0" lang="en-US" sz="1000" b="0" i="0" u="none" strike="noStrike" kern="1200" cap="none" spc="0" normalizeH="0" baseline="0" noProof="0" dirty="0">
              <a:ln>
                <a:noFill/>
              </a:ln>
              <a:effectLst>
                <a:outerShdw blurRad="38100" dist="38100" dir="2700000" algn="tl">
                  <a:srgbClr val="000000">
                    <a:alpha val="43137"/>
                  </a:srgbClr>
                </a:outerShdw>
              </a:effectLst>
              <a:uLnTx/>
              <a:uFillTx/>
              <a:latin typeface="+mn-lt"/>
            </a:endParaRPr>
          </a:p>
          <a:p>
            <a:pPr>
              <a:buClr>
                <a:srgbClr val="851C00"/>
              </a:buClr>
            </a:pPr>
            <a:r>
              <a:rPr lang="en-US" dirty="0">
                <a:effectLst>
                  <a:outerShdw blurRad="38100" dist="38100" dir="2700000" algn="tl">
                    <a:srgbClr val="000000">
                      <a:alpha val="43137"/>
                    </a:srgbClr>
                  </a:outerShdw>
                </a:effectLst>
                <a:latin typeface="+mn-lt"/>
              </a:rPr>
              <a:t>Relief to small businesses through the provision of 29 grants of $5,000 - $10,000 in working capital facilitated this job-retention.</a:t>
            </a:r>
          </a:p>
          <a:p>
            <a:pPr>
              <a:buClr>
                <a:srgbClr val="851C00"/>
              </a:buClr>
            </a:pPr>
            <a:endParaRPr lang="en-US" sz="1100" dirty="0">
              <a:effectLst>
                <a:outerShdw blurRad="38100" dist="38100" dir="2700000" algn="tl">
                  <a:srgbClr val="000000">
                    <a:alpha val="43137"/>
                  </a:srgbClr>
                </a:outerShdw>
              </a:effectLst>
              <a:latin typeface="+mn-lt"/>
            </a:endParaRPr>
          </a:p>
          <a:p>
            <a:pPr>
              <a:buClr>
                <a:srgbClr val="851C00"/>
              </a:buClr>
            </a:pPr>
            <a:r>
              <a:rPr lang="en-US" dirty="0">
                <a:effectLst>
                  <a:outerShdw blurRad="38100" dist="38100" dir="2700000" algn="tl">
                    <a:srgbClr val="000000">
                      <a:alpha val="43137"/>
                    </a:srgbClr>
                  </a:outerShdw>
                </a:effectLst>
                <a:latin typeface="+mn-lt"/>
              </a:rPr>
              <a:t>Eligible applicants employed less than 50 people and generated less than $3.5 million in 2019 annual gross receipts. </a:t>
            </a:r>
          </a:p>
          <a:p>
            <a:pPr>
              <a:buClr>
                <a:srgbClr val="851C00"/>
              </a:buClr>
            </a:pPr>
            <a:endParaRPr lang="en-US" sz="1200" dirty="0">
              <a:effectLst>
                <a:outerShdw blurRad="38100" dist="38100" dir="2700000" algn="tl">
                  <a:srgbClr val="000000">
                    <a:alpha val="43137"/>
                  </a:srgbClr>
                </a:outerShdw>
              </a:effectLst>
              <a:latin typeface="+mn-lt"/>
            </a:endParaRPr>
          </a:p>
          <a:p>
            <a:pPr>
              <a:buClr>
                <a:srgbClr val="851C00"/>
              </a:buClr>
            </a:pPr>
            <a:r>
              <a:rPr lang="en-US" dirty="0">
                <a:effectLst>
                  <a:outerShdw blurRad="38100" dist="38100" dir="2700000" algn="tl">
                    <a:srgbClr val="000000">
                      <a:alpha val="43137"/>
                    </a:srgbClr>
                  </a:outerShdw>
                </a:effectLst>
                <a:latin typeface="+mn-lt"/>
              </a:rPr>
              <a:t>A significant financial burden directly tied to the COVID-19 pandemic demonstrated. Such financial burden demonstrated by a minimum of 40% reduction in gross receipts (overall 2020 YTD vs 2019), or comparable fiscal challenges.</a:t>
            </a:r>
          </a:p>
          <a:p>
            <a:pPr>
              <a:buClr>
                <a:srgbClr val="851C00"/>
              </a:buClr>
            </a:pPr>
            <a:endParaRPr kumimoji="0" lang="en-US" sz="1100" b="0" i="0" u="none" strike="noStrike" kern="1200" cap="none" spc="0" normalizeH="0" baseline="0" noProof="0" dirty="0">
              <a:ln>
                <a:noFill/>
              </a:ln>
              <a:effectLst>
                <a:outerShdw blurRad="38100" dist="38100" dir="2700000" algn="tl">
                  <a:srgbClr val="000000">
                    <a:alpha val="43137"/>
                  </a:srgbClr>
                </a:outerShdw>
              </a:effectLst>
              <a:uLnTx/>
              <a:uFillTx/>
              <a:latin typeface="+mn-lt"/>
            </a:endParaRPr>
          </a:p>
          <a:p>
            <a:pPr>
              <a:buClr>
                <a:srgbClr val="851C00"/>
              </a:buClr>
            </a:pPr>
            <a:r>
              <a:rPr lang="en-US" dirty="0">
                <a:effectLst>
                  <a:outerShdw blurRad="38100" dist="38100" dir="2700000" algn="tl">
                    <a:srgbClr val="000000">
                      <a:alpha val="43137"/>
                    </a:srgbClr>
                  </a:outerShdw>
                </a:effectLst>
                <a:latin typeface="+mn-lt"/>
              </a:rPr>
              <a:t>Applicants committed to retaining at least one FTE position held by (or available to) a low income employee for a minimum period of no less than 6 months. These positions required no more than a high school education or previously acquired specialized skills or training (unless required training is provided to employees at no cost).</a:t>
            </a:r>
            <a:endPar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mn-lt"/>
            </a:endParaRPr>
          </a:p>
        </p:txBody>
      </p:sp>
      <p:pic>
        <p:nvPicPr>
          <p:cNvPr id="2" name="Picture 1"/>
          <p:cNvPicPr>
            <a:picLocks noChangeAspect="1"/>
          </p:cNvPicPr>
          <p:nvPr/>
        </p:nvPicPr>
        <p:blipFill>
          <a:blip r:embed="rId2"/>
          <a:stretch>
            <a:fillRect/>
          </a:stretch>
        </p:blipFill>
        <p:spPr>
          <a:xfrm>
            <a:off x="9701687" y="538718"/>
            <a:ext cx="2237426" cy="2237426"/>
          </a:xfrm>
          <a:prstGeom prst="rect">
            <a:avLst/>
          </a:prstGeom>
        </p:spPr>
      </p:pic>
    </p:spTree>
    <p:extLst>
      <p:ext uri="{BB962C8B-B14F-4D97-AF65-F5344CB8AC3E}">
        <p14:creationId xmlns:p14="http://schemas.microsoft.com/office/powerpoint/2010/main" val="310021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342" y="296851"/>
            <a:ext cx="9902372" cy="1200329"/>
          </a:xfrm>
          <a:prstGeom prst="rect">
            <a:avLst/>
          </a:prstGeom>
          <a:noFill/>
        </p:spPr>
        <p:txBody>
          <a:bodyPr wrap="square" rtlCol="0">
            <a:spAutoFit/>
          </a:bodyPr>
          <a:lstStyle/>
          <a:p>
            <a:r>
              <a:rPr lang="en-US" sz="3600" spc="600" dirty="0">
                <a:effectLst>
                  <a:outerShdw blurRad="38100" dist="38100" dir="2700000" algn="tl">
                    <a:srgbClr val="000000">
                      <a:alpha val="43137"/>
                    </a:srgbClr>
                  </a:outerShdw>
                </a:effectLst>
                <a:latin typeface="+mj-lt"/>
              </a:rPr>
              <a:t>Application Review and Decision Process</a:t>
            </a:r>
          </a:p>
        </p:txBody>
      </p:sp>
      <p:sp>
        <p:nvSpPr>
          <p:cNvPr id="7" name="Content Placeholder 2"/>
          <p:cNvSpPr txBox="1">
            <a:spLocks/>
          </p:cNvSpPr>
          <p:nvPr/>
        </p:nvSpPr>
        <p:spPr>
          <a:xfrm>
            <a:off x="221342" y="1957382"/>
            <a:ext cx="9335476" cy="40243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0">
              <a:buClr>
                <a:srgbClr val="851C00"/>
              </a:buClr>
            </a:pPr>
            <a:r>
              <a:rPr lang="en-US" sz="1700" dirty="0">
                <a:effectLst>
                  <a:outerShdw blurRad="38100" dist="38100" dir="2700000" algn="tl">
                    <a:srgbClr val="000000">
                      <a:alpha val="43137"/>
                    </a:srgbClr>
                  </a:outerShdw>
                </a:effectLst>
                <a:latin typeface="+mn-lt"/>
              </a:rPr>
              <a:t>The SBG application review team is comprised of a sub-committee of the City’s Community Development Citizen Advisory Committee (CDCAC). The review team evaluates grant applications based on predetermined criteria in a standardized matrix.</a:t>
            </a:r>
          </a:p>
          <a:p>
            <a:pPr lvl="0">
              <a:buClr>
                <a:srgbClr val="851C00"/>
              </a:buClr>
            </a:pPr>
            <a:endParaRPr lang="en-US" sz="1700" dirty="0">
              <a:effectLst>
                <a:outerShdw blurRad="38100" dist="38100" dir="2700000" algn="tl">
                  <a:srgbClr val="000000">
                    <a:alpha val="43137"/>
                  </a:srgbClr>
                </a:outerShdw>
              </a:effectLst>
              <a:latin typeface="+mn-lt"/>
            </a:endParaRPr>
          </a:p>
          <a:p>
            <a:pPr lvl="0">
              <a:buClr>
                <a:srgbClr val="851C00"/>
              </a:buClr>
            </a:pPr>
            <a:r>
              <a:rPr lang="en-US" sz="1700" dirty="0">
                <a:effectLst>
                  <a:outerShdw blurRad="38100" dist="38100" dir="2700000" algn="tl">
                    <a:srgbClr val="000000">
                      <a:alpha val="43137"/>
                    </a:srgbClr>
                  </a:outerShdw>
                </a:effectLst>
                <a:latin typeface="+mn-lt"/>
              </a:rPr>
              <a:t>The review team/staff prepares a summary of all SBG applications with funding recommendations for City Council. </a:t>
            </a:r>
          </a:p>
          <a:p>
            <a:pPr lvl="0">
              <a:buClr>
                <a:srgbClr val="851C00"/>
              </a:buClr>
            </a:pPr>
            <a:endParaRPr lang="en-US" sz="1700" dirty="0">
              <a:effectLst>
                <a:outerShdw blurRad="38100" dist="38100" dir="2700000" algn="tl">
                  <a:srgbClr val="000000">
                    <a:alpha val="43137"/>
                  </a:srgbClr>
                </a:outerShdw>
              </a:effectLst>
              <a:latin typeface="+mn-lt"/>
            </a:endParaRPr>
          </a:p>
          <a:p>
            <a:pPr lvl="0">
              <a:buClr>
                <a:srgbClr val="851C00"/>
              </a:buClr>
            </a:pPr>
            <a:r>
              <a:rPr lang="en-US" sz="1700" dirty="0">
                <a:effectLst>
                  <a:outerShdw blurRad="38100" dist="38100" dir="2700000" algn="tl">
                    <a:srgbClr val="000000">
                      <a:alpha val="43137"/>
                    </a:srgbClr>
                  </a:outerShdw>
                </a:effectLst>
                <a:latin typeface="+mn-lt"/>
              </a:rPr>
              <a:t>City Council will review the provided summary at regular meeting, and by majority vote accepted the review team’s recommendations. </a:t>
            </a:r>
          </a:p>
        </p:txBody>
      </p:sp>
      <p:pic>
        <p:nvPicPr>
          <p:cNvPr id="2" name="Picture 1"/>
          <p:cNvPicPr>
            <a:picLocks noChangeAspect="1"/>
          </p:cNvPicPr>
          <p:nvPr/>
        </p:nvPicPr>
        <p:blipFill>
          <a:blip r:embed="rId2"/>
          <a:stretch>
            <a:fillRect/>
          </a:stretch>
        </p:blipFill>
        <p:spPr>
          <a:xfrm>
            <a:off x="9701687" y="538718"/>
            <a:ext cx="2237426" cy="2237426"/>
          </a:xfrm>
          <a:prstGeom prst="rect">
            <a:avLst/>
          </a:prstGeom>
        </p:spPr>
      </p:pic>
    </p:spTree>
    <p:extLst>
      <p:ext uri="{BB962C8B-B14F-4D97-AF65-F5344CB8AC3E}">
        <p14:creationId xmlns:p14="http://schemas.microsoft.com/office/powerpoint/2010/main" val="274699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342" y="296851"/>
            <a:ext cx="9902372" cy="646331"/>
          </a:xfrm>
          <a:prstGeom prst="rect">
            <a:avLst/>
          </a:prstGeom>
          <a:noFill/>
        </p:spPr>
        <p:txBody>
          <a:bodyPr wrap="square" rtlCol="0">
            <a:spAutoFit/>
          </a:bodyPr>
          <a:lstStyle/>
          <a:p>
            <a:r>
              <a:rPr lang="en-US" sz="3600" spc="600" dirty="0">
                <a:effectLst>
                  <a:outerShdw blurRad="38100" dist="38100" dir="2700000" algn="tl">
                    <a:srgbClr val="000000">
                      <a:alpha val="43137"/>
                    </a:srgbClr>
                  </a:outerShdw>
                </a:effectLst>
                <a:latin typeface="+mj-lt"/>
              </a:rPr>
              <a:t>Evaluation Criteria </a:t>
            </a:r>
          </a:p>
        </p:txBody>
      </p:sp>
      <p:sp>
        <p:nvSpPr>
          <p:cNvPr id="7" name="Content Placeholder 2"/>
          <p:cNvSpPr txBox="1">
            <a:spLocks/>
          </p:cNvSpPr>
          <p:nvPr/>
        </p:nvSpPr>
        <p:spPr>
          <a:xfrm>
            <a:off x="221342" y="1131882"/>
            <a:ext cx="10776858" cy="48244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rgbClr val="851C00"/>
              </a:buClr>
            </a:pPr>
            <a:r>
              <a:rPr lang="en-US" sz="1700" dirty="0">
                <a:effectLst>
                  <a:outerShdw blurRad="38100" dist="38100" dir="2700000" algn="tl">
                    <a:srgbClr val="000000">
                      <a:alpha val="43137"/>
                    </a:srgbClr>
                  </a:outerShdw>
                </a:effectLst>
                <a:latin typeface="+mn-lt"/>
              </a:rPr>
              <a:t>Credit history</a:t>
            </a:r>
          </a:p>
          <a:p>
            <a:pPr lvl="0">
              <a:buClr>
                <a:srgbClr val="851C00"/>
              </a:buClr>
            </a:pPr>
            <a:r>
              <a:rPr lang="en-US" sz="1700" dirty="0">
                <a:effectLst>
                  <a:outerShdw blurRad="38100" dist="38100" dir="2700000" algn="tl">
                    <a:srgbClr val="000000">
                      <a:alpha val="43137"/>
                    </a:srgbClr>
                  </a:outerShdw>
                </a:effectLst>
                <a:latin typeface="+mn-lt"/>
              </a:rPr>
              <a:t>Financial stability (prior to pandemic)</a:t>
            </a:r>
          </a:p>
          <a:p>
            <a:pPr lvl="0">
              <a:buClr>
                <a:srgbClr val="851C00"/>
              </a:buClr>
            </a:pPr>
            <a:r>
              <a:rPr lang="en-US" sz="1700" dirty="0">
                <a:effectLst>
                  <a:outerShdw blurRad="38100" dist="38100" dir="2700000" algn="tl">
                    <a:srgbClr val="000000">
                      <a:alpha val="43137"/>
                    </a:srgbClr>
                  </a:outerShdw>
                </a:effectLst>
                <a:latin typeface="+mn-lt"/>
              </a:rPr>
              <a:t>Job retention feasibility</a:t>
            </a:r>
          </a:p>
          <a:p>
            <a:pPr lvl="0">
              <a:buClr>
                <a:srgbClr val="851C00"/>
              </a:buClr>
            </a:pPr>
            <a:r>
              <a:rPr lang="en-US" sz="1700" dirty="0">
                <a:effectLst>
                  <a:outerShdw blurRad="38100" dist="38100" dir="2700000" algn="tl">
                    <a:srgbClr val="000000">
                      <a:alpha val="43137"/>
                    </a:srgbClr>
                  </a:outerShdw>
                </a:effectLst>
                <a:latin typeface="+mn-lt"/>
              </a:rPr>
              <a:t>Eligible use of grant funds</a:t>
            </a:r>
          </a:p>
          <a:p>
            <a:pPr lvl="0">
              <a:buClr>
                <a:srgbClr val="851C00"/>
              </a:buClr>
            </a:pPr>
            <a:r>
              <a:rPr lang="en-US" sz="1700" dirty="0">
                <a:effectLst>
                  <a:outerShdw blurRad="38100" dist="38100" dir="2700000" algn="tl">
                    <a:srgbClr val="000000">
                      <a:alpha val="43137"/>
                    </a:srgbClr>
                  </a:outerShdw>
                </a:effectLst>
                <a:latin typeface="+mn-lt"/>
              </a:rPr>
              <a:t>Absence of benefit duplication</a:t>
            </a:r>
          </a:p>
          <a:p>
            <a:pPr lvl="0">
              <a:buClr>
                <a:srgbClr val="851C00"/>
              </a:buClr>
            </a:pPr>
            <a:r>
              <a:rPr lang="en-US" sz="1700" dirty="0">
                <a:effectLst>
                  <a:outerShdw blurRad="38100" dist="38100" dir="2700000" algn="tl">
                    <a:srgbClr val="000000">
                      <a:alpha val="43137"/>
                    </a:srgbClr>
                  </a:outerShdw>
                </a:effectLst>
                <a:latin typeface="+mn-lt"/>
              </a:rPr>
              <a:t>Demonstrated ability to adhere to federal employment and program requirements</a:t>
            </a:r>
          </a:p>
          <a:p>
            <a:pPr marL="0" lvl="0" indent="0">
              <a:buClr>
                <a:srgbClr val="851C00"/>
              </a:buClr>
              <a:buNone/>
            </a:pPr>
            <a:r>
              <a:rPr lang="en-US" sz="1700" dirty="0">
                <a:effectLst>
                  <a:outerShdw blurRad="38100" dist="38100" dir="2700000" algn="tl">
                    <a:srgbClr val="000000">
                      <a:alpha val="43137"/>
                    </a:srgbClr>
                  </a:outerShdw>
                </a:effectLst>
                <a:latin typeface="+mn-lt"/>
              </a:rPr>
              <a:t>The following weighed favorably on application evaluation:</a:t>
            </a:r>
          </a:p>
          <a:p>
            <a:pPr marL="0" lvl="0" indent="0">
              <a:buClr>
                <a:srgbClr val="851C00"/>
              </a:buClr>
              <a:buNone/>
            </a:pPr>
            <a:endParaRPr lang="en-US" sz="900" dirty="0">
              <a:effectLst>
                <a:outerShdw blurRad="38100" dist="38100" dir="2700000" algn="tl">
                  <a:srgbClr val="000000">
                    <a:alpha val="43137"/>
                  </a:srgbClr>
                </a:outerShdw>
              </a:effectLst>
              <a:latin typeface="+mn-lt"/>
            </a:endParaRPr>
          </a:p>
          <a:p>
            <a:pPr lvl="0">
              <a:buClr>
                <a:srgbClr val="851C00"/>
              </a:buClr>
            </a:pPr>
            <a:r>
              <a:rPr lang="en-US" sz="1700" dirty="0">
                <a:effectLst>
                  <a:outerShdw blurRad="38100" dist="38100" dir="2700000" algn="tl">
                    <a:srgbClr val="000000">
                      <a:alpha val="43137"/>
                    </a:srgbClr>
                  </a:outerShdw>
                </a:effectLst>
                <a:latin typeface="+mn-lt"/>
              </a:rPr>
              <a:t>Preservation of </a:t>
            </a:r>
            <a:r>
              <a:rPr lang="en-US" sz="1700" b="1" i="1" dirty="0">
                <a:effectLst>
                  <a:outerShdw blurRad="38100" dist="38100" dir="2700000" algn="tl">
                    <a:srgbClr val="000000">
                      <a:alpha val="43137"/>
                    </a:srgbClr>
                  </a:outerShdw>
                </a:effectLst>
                <a:latin typeface="+mn-lt"/>
              </a:rPr>
              <a:t>more</a:t>
            </a:r>
            <a:r>
              <a:rPr lang="en-US" sz="1700" dirty="0">
                <a:effectLst>
                  <a:outerShdw blurRad="38100" dist="38100" dir="2700000" algn="tl">
                    <a:srgbClr val="000000">
                      <a:alpha val="43137"/>
                    </a:srgbClr>
                  </a:outerShdw>
                </a:effectLst>
                <a:latin typeface="+mn-lt"/>
              </a:rPr>
              <a:t> than one FTE low income position</a:t>
            </a:r>
          </a:p>
          <a:p>
            <a:pPr lvl="0">
              <a:buClr>
                <a:srgbClr val="851C00"/>
              </a:buClr>
            </a:pPr>
            <a:r>
              <a:rPr lang="en-US" sz="1700" dirty="0">
                <a:effectLst>
                  <a:outerShdw blurRad="38100" dist="38100" dir="2700000" algn="tl">
                    <a:srgbClr val="000000">
                      <a:alpha val="43137"/>
                    </a:srgbClr>
                  </a:outerShdw>
                </a:effectLst>
                <a:latin typeface="+mn-lt"/>
              </a:rPr>
              <a:t>Applicant has attained or is pursuing WMBE status</a:t>
            </a:r>
          </a:p>
          <a:p>
            <a:pPr lvl="0">
              <a:buClr>
                <a:srgbClr val="851C00"/>
              </a:buClr>
            </a:pPr>
            <a:r>
              <a:rPr lang="en-US" sz="1700" dirty="0">
                <a:effectLst>
                  <a:outerShdw blurRad="38100" dist="38100" dir="2700000" algn="tl">
                    <a:srgbClr val="000000">
                      <a:alpha val="43137"/>
                    </a:srgbClr>
                  </a:outerShdw>
                </a:effectLst>
                <a:latin typeface="+mn-lt"/>
              </a:rPr>
              <a:t>Applicant is designated non-essential</a:t>
            </a:r>
          </a:p>
          <a:p>
            <a:pPr lvl="0">
              <a:buClr>
                <a:srgbClr val="851C00"/>
              </a:buClr>
            </a:pPr>
            <a:r>
              <a:rPr lang="en-US" sz="1700" dirty="0">
                <a:effectLst>
                  <a:outerShdw blurRad="38100" dist="38100" dir="2700000" algn="tl">
                    <a:srgbClr val="000000">
                      <a:alpha val="43137"/>
                    </a:srgbClr>
                  </a:outerShdw>
                </a:effectLst>
                <a:latin typeface="+mn-lt"/>
              </a:rPr>
              <a:t>Applicant has been forced to lay off employees due to the pandemic</a:t>
            </a:r>
          </a:p>
          <a:p>
            <a:pPr lvl="0">
              <a:buClr>
                <a:srgbClr val="851C00"/>
              </a:buClr>
            </a:pPr>
            <a:r>
              <a:rPr lang="en-US" sz="1700" dirty="0">
                <a:effectLst>
                  <a:outerShdw blurRad="38100" dist="38100" dir="2700000" algn="tl">
                    <a:srgbClr val="000000">
                      <a:alpha val="43137"/>
                    </a:srgbClr>
                  </a:outerShdw>
                </a:effectLst>
                <a:latin typeface="+mn-lt"/>
              </a:rPr>
              <a:t>Grant will enable applicant to rehire laid off workers</a:t>
            </a:r>
          </a:p>
          <a:p>
            <a:pPr lvl="0">
              <a:buClr>
                <a:srgbClr val="851C00"/>
              </a:buClr>
            </a:pPr>
            <a:endParaRPr lang="en-US" sz="1700" dirty="0">
              <a:effectLst>
                <a:outerShdw blurRad="38100" dist="38100" dir="2700000" algn="tl">
                  <a:srgbClr val="000000">
                    <a:alpha val="43137"/>
                  </a:srgbClr>
                </a:outerShdw>
              </a:effectLst>
              <a:latin typeface="+mn-lt"/>
            </a:endParaRPr>
          </a:p>
          <a:p>
            <a:pPr marL="0" lvl="0" indent="0">
              <a:buClr>
                <a:srgbClr val="851C00"/>
              </a:buClr>
              <a:buNone/>
            </a:pPr>
            <a:r>
              <a:rPr lang="en-US" sz="1700" i="1" dirty="0">
                <a:effectLst>
                  <a:outerShdw blurRad="38100" dist="38100" dir="2700000" algn="tl">
                    <a:srgbClr val="000000">
                      <a:alpha val="43137"/>
                    </a:srgbClr>
                  </a:outerShdw>
                </a:effectLst>
                <a:latin typeface="+mn-lt"/>
              </a:rPr>
              <a:t>Tie-breaker:  priority based on the length of time an applicant has operated in the City</a:t>
            </a:r>
            <a:r>
              <a:rPr lang="en-US" sz="1700" dirty="0">
                <a:effectLst>
                  <a:outerShdw blurRad="38100" dist="38100" dir="2700000" algn="tl">
                    <a:srgbClr val="000000">
                      <a:alpha val="43137"/>
                    </a:srgbClr>
                  </a:outerShdw>
                </a:effectLst>
                <a:latin typeface="+mn-lt"/>
              </a:rPr>
              <a:t>.</a:t>
            </a:r>
          </a:p>
        </p:txBody>
      </p:sp>
      <p:pic>
        <p:nvPicPr>
          <p:cNvPr id="2" name="Picture 1"/>
          <p:cNvPicPr>
            <a:picLocks noChangeAspect="1"/>
          </p:cNvPicPr>
          <p:nvPr/>
        </p:nvPicPr>
        <p:blipFill>
          <a:blip r:embed="rId2"/>
          <a:stretch>
            <a:fillRect/>
          </a:stretch>
        </p:blipFill>
        <p:spPr>
          <a:xfrm>
            <a:off x="9701687" y="538718"/>
            <a:ext cx="2237426" cy="2237426"/>
          </a:xfrm>
          <a:prstGeom prst="rect">
            <a:avLst/>
          </a:prstGeom>
        </p:spPr>
      </p:pic>
    </p:spTree>
    <p:extLst>
      <p:ext uri="{BB962C8B-B14F-4D97-AF65-F5344CB8AC3E}">
        <p14:creationId xmlns:p14="http://schemas.microsoft.com/office/powerpoint/2010/main" val="3541919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342" y="296851"/>
            <a:ext cx="9902372" cy="646331"/>
          </a:xfrm>
          <a:prstGeom prst="rect">
            <a:avLst/>
          </a:prstGeom>
          <a:noFill/>
        </p:spPr>
        <p:txBody>
          <a:bodyPr wrap="square" rtlCol="0">
            <a:spAutoFit/>
          </a:bodyPr>
          <a:lstStyle/>
          <a:p>
            <a:r>
              <a:rPr lang="en-US" sz="3600" spc="600" dirty="0">
                <a:effectLst>
                  <a:outerShdw blurRad="38100" dist="38100" dir="2700000" algn="tl">
                    <a:srgbClr val="000000">
                      <a:alpha val="43137"/>
                    </a:srgbClr>
                  </a:outerShdw>
                </a:effectLst>
                <a:latin typeface="+mj-lt"/>
              </a:rPr>
              <a:t>Keep it Simple!</a:t>
            </a:r>
          </a:p>
        </p:txBody>
      </p:sp>
      <p:sp>
        <p:nvSpPr>
          <p:cNvPr id="7" name="Content Placeholder 2"/>
          <p:cNvSpPr txBox="1">
            <a:spLocks/>
          </p:cNvSpPr>
          <p:nvPr/>
        </p:nvSpPr>
        <p:spPr>
          <a:xfrm>
            <a:off x="221342" y="1462082"/>
            <a:ext cx="9202058" cy="461409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buClr>
                <a:srgbClr val="851C00"/>
              </a:buClr>
            </a:pPr>
            <a:r>
              <a:rPr lang="en-US" sz="1700" dirty="0">
                <a:effectLst>
                  <a:outerShdw blurRad="38100" dist="38100" dir="2700000" algn="tl">
                    <a:srgbClr val="000000">
                      <a:alpha val="43137"/>
                    </a:srgbClr>
                  </a:outerShdw>
                </a:effectLst>
                <a:latin typeface="+mn-lt"/>
              </a:rPr>
              <a:t>Designed application to double as agreement. (Included documentation to assure no DOB.)</a:t>
            </a:r>
          </a:p>
          <a:p>
            <a:pPr>
              <a:buClr>
                <a:srgbClr val="851C00"/>
              </a:buClr>
            </a:pPr>
            <a:endParaRPr lang="en-US" sz="900" dirty="0">
              <a:effectLst>
                <a:outerShdw blurRad="38100" dist="38100" dir="2700000" algn="tl">
                  <a:srgbClr val="000000">
                    <a:alpha val="43137"/>
                  </a:srgbClr>
                </a:outerShdw>
              </a:effectLst>
              <a:latin typeface="+mn-lt"/>
            </a:endParaRPr>
          </a:p>
          <a:p>
            <a:pPr>
              <a:buClr>
                <a:srgbClr val="851C00"/>
              </a:buClr>
            </a:pPr>
            <a:r>
              <a:rPr lang="en-US" sz="1700" dirty="0">
                <a:latin typeface="+mn-lt"/>
              </a:rPr>
              <a:t>Grant funds are for operating costs, so can be utilized in a variety of creative ways in order to support the small business, generate income, and ultimately preserve the jobs of low income employees! These uses included, but were not limited to: </a:t>
            </a:r>
          </a:p>
          <a:p>
            <a:pPr marL="400050" lvl="1" indent="0">
              <a:buClr>
                <a:srgbClr val="851C00"/>
              </a:buClr>
              <a:buNone/>
            </a:pPr>
            <a:r>
              <a:rPr lang="en-US" sz="1700" dirty="0">
                <a:latin typeface="+mn-lt"/>
              </a:rPr>
              <a:t>•	payroll</a:t>
            </a:r>
          </a:p>
          <a:p>
            <a:pPr marL="400050" lvl="1" indent="0">
              <a:buClr>
                <a:srgbClr val="851C00"/>
              </a:buClr>
              <a:buNone/>
            </a:pPr>
            <a:r>
              <a:rPr lang="en-US" sz="1700" dirty="0">
                <a:latin typeface="+mn-lt"/>
              </a:rPr>
              <a:t>•	rent or mortgage payments</a:t>
            </a:r>
          </a:p>
          <a:p>
            <a:pPr marL="400050" lvl="1" indent="0">
              <a:buClr>
                <a:srgbClr val="851C00"/>
              </a:buClr>
              <a:buNone/>
            </a:pPr>
            <a:r>
              <a:rPr lang="en-US" sz="1700" dirty="0">
                <a:latin typeface="+mn-lt"/>
              </a:rPr>
              <a:t>•	utilities</a:t>
            </a:r>
          </a:p>
          <a:p>
            <a:pPr marL="400050" lvl="1" indent="0">
              <a:buClr>
                <a:srgbClr val="851C00"/>
              </a:buClr>
              <a:buNone/>
            </a:pPr>
            <a:r>
              <a:rPr lang="en-US" sz="1700" dirty="0">
                <a:latin typeface="+mn-lt"/>
              </a:rPr>
              <a:t>•	purchase/rental of equipment to facilitate the outdoor conduct of business during  winter months</a:t>
            </a:r>
          </a:p>
          <a:p>
            <a:pPr marL="400050" lvl="1" indent="0">
              <a:buClr>
                <a:srgbClr val="851C00"/>
              </a:buClr>
              <a:buNone/>
            </a:pPr>
            <a:r>
              <a:rPr lang="en-US" sz="1700" dirty="0">
                <a:latin typeface="+mn-lt"/>
              </a:rPr>
              <a:t>•	purchase and installation of items and equipment that reduce risk of coronavirus transmission</a:t>
            </a:r>
          </a:p>
          <a:p>
            <a:pPr marL="400050" lvl="1" indent="0">
              <a:buClr>
                <a:srgbClr val="851C00"/>
              </a:buClr>
              <a:buNone/>
            </a:pPr>
            <a:endParaRPr lang="en-US" sz="900" dirty="0">
              <a:latin typeface="+mn-lt"/>
            </a:endParaRPr>
          </a:p>
          <a:p>
            <a:pPr marL="285750">
              <a:buClr>
                <a:srgbClr val="851C00"/>
              </a:buClr>
            </a:pPr>
            <a:r>
              <a:rPr lang="en-US" sz="1700" dirty="0"/>
              <a:t>Grant funds are ineligible for use on projects which may have any type of environmental impact (major rehabilitation or construction). </a:t>
            </a:r>
          </a:p>
          <a:p>
            <a:pPr marL="285750">
              <a:buClr>
                <a:srgbClr val="851C00"/>
              </a:buClr>
            </a:pPr>
            <a:endParaRPr lang="en-US" sz="1700" dirty="0">
              <a:latin typeface="+mn-lt"/>
            </a:endParaRPr>
          </a:p>
          <a:p>
            <a:pPr marL="342900" marR="0" lvl="0" indent="-342900" algn="l" defTabSz="457200" rtl="0" eaLnBrk="1" fontAlgn="auto" latinLnBrk="0" hangingPunct="1">
              <a:lnSpc>
                <a:spcPct val="100000"/>
              </a:lnSpc>
              <a:spcBef>
                <a:spcPts val="1000"/>
              </a:spcBef>
              <a:spcAft>
                <a:spcPts val="0"/>
              </a:spcAft>
              <a:buClr>
                <a:srgbClr val="851C00"/>
              </a:buClr>
              <a:buSzPct val="80000"/>
              <a:buFont typeface="Wingdings 3" charset="2"/>
              <a:buChar char=""/>
              <a:tabLst/>
              <a:defRPr/>
            </a:pPr>
            <a:endParaRPr kumimoji="0" lang="en-US" sz="1700" b="0" i="0" u="none" strike="noStrike" kern="1200" cap="none" spc="0" normalizeH="0" baseline="0" noProof="0" dirty="0">
              <a:ln>
                <a:noFill/>
              </a:ln>
              <a:solidFill>
                <a:srgbClr val="D8D8D8"/>
              </a:solidFill>
              <a:effectLst>
                <a:outerShdw blurRad="38100" dist="38100" dir="2700000" algn="tl">
                  <a:srgbClr val="000000">
                    <a:alpha val="43137"/>
                  </a:srgbClr>
                </a:outerShdw>
              </a:effectLst>
              <a:uLnTx/>
              <a:uFillTx/>
              <a:latin typeface="+mn-lt"/>
            </a:endParaRPr>
          </a:p>
        </p:txBody>
      </p:sp>
      <p:pic>
        <p:nvPicPr>
          <p:cNvPr id="2" name="Picture 1"/>
          <p:cNvPicPr>
            <a:picLocks noChangeAspect="1"/>
          </p:cNvPicPr>
          <p:nvPr/>
        </p:nvPicPr>
        <p:blipFill>
          <a:blip r:embed="rId2"/>
          <a:stretch>
            <a:fillRect/>
          </a:stretch>
        </p:blipFill>
        <p:spPr>
          <a:xfrm>
            <a:off x="9688987" y="481487"/>
            <a:ext cx="2237426" cy="2237426"/>
          </a:xfrm>
          <a:prstGeom prst="rect">
            <a:avLst/>
          </a:prstGeom>
        </p:spPr>
      </p:pic>
    </p:spTree>
    <p:extLst>
      <p:ext uri="{BB962C8B-B14F-4D97-AF65-F5344CB8AC3E}">
        <p14:creationId xmlns:p14="http://schemas.microsoft.com/office/powerpoint/2010/main" val="386449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328" y="1600200"/>
            <a:ext cx="9902372" cy="646331"/>
          </a:xfrm>
          <a:prstGeom prst="rect">
            <a:avLst/>
          </a:prstGeom>
          <a:noFill/>
        </p:spPr>
        <p:txBody>
          <a:bodyPr wrap="square" rtlCol="0">
            <a:spAutoFit/>
          </a:bodyPr>
          <a:lstStyle/>
          <a:p>
            <a:pPr algn="ctr"/>
            <a:r>
              <a:rPr lang="en-US" sz="3600" spc="600" dirty="0">
                <a:effectLst>
                  <a:outerShdw blurRad="38100" dist="38100" dir="2700000" algn="tl">
                    <a:srgbClr val="000000">
                      <a:alpha val="43137"/>
                    </a:srgbClr>
                  </a:outerShdw>
                </a:effectLst>
                <a:latin typeface="+mj-lt"/>
              </a:rPr>
              <a:t>Feel free to reach out! </a:t>
            </a:r>
          </a:p>
        </p:txBody>
      </p:sp>
      <p:sp>
        <p:nvSpPr>
          <p:cNvPr id="7" name="Content Placeholder 2"/>
          <p:cNvSpPr txBox="1">
            <a:spLocks/>
          </p:cNvSpPr>
          <p:nvPr/>
        </p:nvSpPr>
        <p:spPr>
          <a:xfrm>
            <a:off x="0" y="3081349"/>
            <a:ext cx="12090401" cy="20431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Clr>
                <a:srgbClr val="851C00"/>
              </a:buClr>
              <a:buNone/>
            </a:pPr>
            <a:r>
              <a:rPr lang="en-US" sz="1700" dirty="0">
                <a:effectLst>
                  <a:outerShdw blurRad="38100" dist="38100" dir="2700000" algn="tl">
                    <a:srgbClr val="000000">
                      <a:alpha val="43137"/>
                    </a:srgbClr>
                  </a:outerShdw>
                </a:effectLst>
                <a:latin typeface="+mn-lt"/>
                <a:hlinkClick r:id="rId2"/>
              </a:rPr>
              <a:t>lindsey.connors@Saratoga-springs.org</a:t>
            </a:r>
            <a:endParaRPr lang="en-US" sz="1700" dirty="0">
              <a:effectLst>
                <a:outerShdw blurRad="38100" dist="38100" dir="2700000" algn="tl">
                  <a:srgbClr val="000000">
                    <a:alpha val="43137"/>
                  </a:srgbClr>
                </a:outerShdw>
              </a:effectLst>
              <a:latin typeface="+mn-lt"/>
            </a:endParaRPr>
          </a:p>
          <a:p>
            <a:pPr marL="0" indent="0" algn="ctr">
              <a:buClr>
                <a:srgbClr val="851C00"/>
              </a:buClr>
              <a:buNone/>
            </a:pPr>
            <a:r>
              <a:rPr lang="en-US" sz="1700" dirty="0">
                <a:effectLst>
                  <a:outerShdw blurRad="38100" dist="38100" dir="2700000" algn="tl">
                    <a:srgbClr val="000000">
                      <a:alpha val="43137"/>
                    </a:srgbClr>
                  </a:outerShdw>
                </a:effectLst>
                <a:latin typeface="+mn-lt"/>
              </a:rPr>
              <a:t>518-587-3550 x2575</a:t>
            </a:r>
          </a:p>
          <a:p>
            <a:pPr marL="0" indent="0" algn="ctr">
              <a:buClr>
                <a:srgbClr val="851C00"/>
              </a:buClr>
              <a:buNone/>
            </a:pPr>
            <a:endParaRPr lang="en-US" sz="1700" dirty="0">
              <a:effectLst>
                <a:outerShdw blurRad="38100" dist="38100" dir="2700000" algn="tl">
                  <a:srgbClr val="000000">
                    <a:alpha val="43137"/>
                  </a:srgbClr>
                </a:outerShdw>
              </a:effectLst>
              <a:latin typeface="+mn-lt"/>
            </a:endParaRPr>
          </a:p>
          <a:p>
            <a:pPr marL="0" indent="0" algn="ctr">
              <a:buClr>
                <a:srgbClr val="851C00"/>
              </a:buClr>
              <a:buNone/>
            </a:pPr>
            <a:r>
              <a:rPr lang="en-US" sz="1700" dirty="0">
                <a:effectLst>
                  <a:outerShdw blurRad="38100" dist="38100" dir="2700000" algn="tl">
                    <a:srgbClr val="000000">
                      <a:alpha val="43137"/>
                    </a:srgbClr>
                  </a:outerShdw>
                </a:effectLst>
                <a:latin typeface="+mn-lt"/>
              </a:rPr>
              <a:t>*most program materials available on City website: </a:t>
            </a:r>
            <a:r>
              <a:rPr lang="en-US" sz="1700" dirty="0">
                <a:effectLst>
                  <a:outerShdw blurRad="38100" dist="38100" dir="2700000" algn="tl">
                    <a:srgbClr val="000000">
                      <a:alpha val="43137"/>
                    </a:srgbClr>
                  </a:outerShdw>
                </a:effectLst>
                <a:latin typeface="+mn-lt"/>
                <a:hlinkClick r:id="rId3"/>
              </a:rPr>
              <a:t>http://saratoga-springs.org/167/Community-Development</a:t>
            </a:r>
            <a:endParaRPr lang="en-US" sz="1700" dirty="0">
              <a:effectLst>
                <a:outerShdw blurRad="38100" dist="38100" dir="2700000" algn="tl">
                  <a:srgbClr val="000000">
                    <a:alpha val="43137"/>
                  </a:srgbClr>
                </a:outerShdw>
              </a:effectLst>
              <a:latin typeface="+mn-lt"/>
            </a:endParaRPr>
          </a:p>
          <a:p>
            <a:pPr marL="0" indent="0" algn="ctr">
              <a:buClr>
                <a:srgbClr val="851C00"/>
              </a:buClr>
              <a:buNone/>
            </a:pPr>
            <a:r>
              <a:rPr lang="en-US" sz="1700" dirty="0">
                <a:effectLst>
                  <a:outerShdw blurRad="38100" dist="38100" dir="2700000" algn="tl">
                    <a:srgbClr val="000000">
                      <a:alpha val="43137"/>
                    </a:srgbClr>
                  </a:outerShdw>
                </a:effectLst>
                <a:latin typeface="+mn-lt"/>
              </a:rPr>
              <a:t> </a:t>
            </a:r>
          </a:p>
          <a:p>
            <a:pPr>
              <a:buClr>
                <a:srgbClr val="851C00"/>
              </a:buClr>
            </a:pPr>
            <a:endParaRPr kumimoji="0" lang="en-US" sz="1700" b="0" i="0" u="none" strike="noStrike" kern="1200" cap="none" spc="0" normalizeH="0" baseline="0" noProof="0" dirty="0">
              <a:ln>
                <a:noFill/>
              </a:ln>
              <a:solidFill>
                <a:srgbClr val="D8D8D8"/>
              </a:solidFill>
              <a:effectLst>
                <a:outerShdw blurRad="38100" dist="38100" dir="2700000" algn="tl">
                  <a:srgbClr val="000000">
                    <a:alpha val="43137"/>
                  </a:srgbClr>
                </a:outerShdw>
              </a:effectLst>
              <a:uLnTx/>
              <a:uFillTx/>
              <a:latin typeface="+mn-lt"/>
            </a:endParaRPr>
          </a:p>
        </p:txBody>
      </p:sp>
      <p:pic>
        <p:nvPicPr>
          <p:cNvPr id="2" name="Picture 1"/>
          <p:cNvPicPr>
            <a:picLocks noChangeAspect="1"/>
          </p:cNvPicPr>
          <p:nvPr/>
        </p:nvPicPr>
        <p:blipFill>
          <a:blip r:embed="rId4"/>
          <a:stretch>
            <a:fillRect/>
          </a:stretch>
        </p:blipFill>
        <p:spPr>
          <a:xfrm>
            <a:off x="9688987" y="481487"/>
            <a:ext cx="2237426" cy="2237426"/>
          </a:xfrm>
          <a:prstGeom prst="rect">
            <a:avLst/>
          </a:prstGeom>
        </p:spPr>
      </p:pic>
    </p:spTree>
    <p:extLst>
      <p:ext uri="{BB962C8B-B14F-4D97-AF65-F5344CB8AC3E}">
        <p14:creationId xmlns:p14="http://schemas.microsoft.com/office/powerpoint/2010/main" val="177455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 y="401715"/>
            <a:ext cx="6604693" cy="646331"/>
          </a:xfrm>
          <a:prstGeom prst="rect">
            <a:avLst/>
          </a:prstGeom>
          <a:noFill/>
        </p:spPr>
        <p:txBody>
          <a:bodyPr wrap="none" rtlCol="0">
            <a:spAutoFit/>
          </a:bodyPr>
          <a:lstStyle/>
          <a:p>
            <a:r>
              <a:rPr lang="en-US" sz="3600" spc="600" dirty="0">
                <a:effectLst>
                  <a:outerShdw blurRad="38100" dist="38100" dir="2700000" algn="tl">
                    <a:srgbClr val="000000">
                      <a:alpha val="43137"/>
                    </a:srgbClr>
                  </a:outerShdw>
                </a:effectLst>
                <a:latin typeface="+mj-lt"/>
              </a:rPr>
              <a:t>Establishing Priorities</a:t>
            </a:r>
          </a:p>
        </p:txBody>
      </p:sp>
      <p:sp>
        <p:nvSpPr>
          <p:cNvPr id="2" name="TextBox 1"/>
          <p:cNvSpPr txBox="1"/>
          <p:nvPr/>
        </p:nvSpPr>
        <p:spPr>
          <a:xfrm>
            <a:off x="254000" y="1032039"/>
            <a:ext cx="12123057" cy="455189"/>
          </a:xfrm>
          <a:prstGeom prst="rect">
            <a:avLst/>
          </a:prstGeom>
          <a:noFill/>
        </p:spPr>
        <p:txBody>
          <a:bodyPr wrap="square" rtlCol="0">
            <a:spAutoFit/>
          </a:bodyPr>
          <a:lstStyle/>
          <a:p>
            <a:pPr>
              <a:lnSpc>
                <a:spcPct val="150000"/>
              </a:lnSpc>
            </a:pPr>
            <a:r>
              <a:rPr lang="en-US" dirty="0">
                <a:effectLst>
                  <a:outerShdw blurRad="38100" dist="38100" dir="2700000" algn="tl">
                    <a:srgbClr val="000000">
                      <a:alpha val="43137"/>
                    </a:srgbClr>
                  </a:outerShdw>
                </a:effectLst>
              </a:rPr>
              <a:t>The following questions were posed to our local </a:t>
            </a:r>
            <a:r>
              <a:rPr lang="en-US" dirty="0" err="1">
                <a:effectLst>
                  <a:outerShdw blurRad="38100" dist="38100" dir="2700000" algn="tl">
                    <a:srgbClr val="000000">
                      <a:alpha val="43137"/>
                    </a:srgbClr>
                  </a:outerShdw>
                </a:effectLst>
              </a:rPr>
              <a:t>CoC</a:t>
            </a:r>
            <a:r>
              <a:rPr lang="en-US" dirty="0">
                <a:effectLst>
                  <a:outerShdw blurRad="38100" dist="38100" dir="2700000" algn="tl">
                    <a:srgbClr val="000000">
                      <a:alpha val="43137"/>
                    </a:srgbClr>
                  </a:outerShdw>
                </a:effectLst>
              </a:rPr>
              <a:t> members at pandemic onset:</a:t>
            </a:r>
          </a:p>
        </p:txBody>
      </p:sp>
      <p:sp>
        <p:nvSpPr>
          <p:cNvPr id="3" name="TextBox 2"/>
          <p:cNvSpPr txBox="1"/>
          <p:nvPr/>
        </p:nvSpPr>
        <p:spPr>
          <a:xfrm>
            <a:off x="254000" y="1946313"/>
            <a:ext cx="11176000" cy="4662815"/>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nSpc>
                <a:spcPct val="150000"/>
              </a:lnSpc>
            </a:pPr>
            <a:r>
              <a:rPr lang="en-US" dirty="0">
                <a:solidFill>
                  <a:schemeClr val="bg1"/>
                </a:solidFill>
              </a:rPr>
              <a:t>Since the outbreak of COVID-19...</a:t>
            </a:r>
          </a:p>
          <a:p>
            <a:pPr marL="285750" indent="-285750">
              <a:lnSpc>
                <a:spcPct val="150000"/>
              </a:lnSpc>
              <a:buFont typeface="Arial" panose="020B0604020202020204" pitchFamily="34" charset="0"/>
              <a:buChar char="•"/>
            </a:pPr>
            <a:r>
              <a:rPr lang="en-US" dirty="0">
                <a:solidFill>
                  <a:schemeClr val="bg1"/>
                </a:solidFill>
              </a:rPr>
              <a:t>What have the immediate impacts been on your agency?</a:t>
            </a:r>
          </a:p>
          <a:p>
            <a:pPr marL="285750" indent="-285750">
              <a:lnSpc>
                <a:spcPct val="150000"/>
              </a:lnSpc>
              <a:buFont typeface="Arial" panose="020B0604020202020204" pitchFamily="34" charset="0"/>
              <a:buChar char="•"/>
            </a:pPr>
            <a:r>
              <a:rPr lang="en-US" dirty="0">
                <a:solidFill>
                  <a:schemeClr val="bg1"/>
                </a:solidFill>
              </a:rPr>
              <a:t>What services or programming have you seen an increase in need for?</a:t>
            </a:r>
          </a:p>
          <a:p>
            <a:pPr marL="285750" indent="-285750">
              <a:lnSpc>
                <a:spcPct val="150000"/>
              </a:lnSpc>
              <a:buFont typeface="Arial" panose="020B0604020202020204" pitchFamily="34" charset="0"/>
              <a:buChar char="•"/>
            </a:pPr>
            <a:r>
              <a:rPr lang="en-US" dirty="0">
                <a:solidFill>
                  <a:schemeClr val="bg1"/>
                </a:solidFill>
              </a:rPr>
              <a:t>What related needs have you observed in the low-mod community that you are unable to provide for?</a:t>
            </a:r>
          </a:p>
          <a:p>
            <a:pPr marL="285750" indent="-285750">
              <a:lnSpc>
                <a:spcPct val="150000"/>
              </a:lnSpc>
              <a:buFont typeface="Arial" panose="020B0604020202020204" pitchFamily="34" charset="0"/>
              <a:buChar char="•"/>
            </a:pPr>
            <a:r>
              <a:rPr lang="en-US" dirty="0">
                <a:solidFill>
                  <a:schemeClr val="bg1"/>
                </a:solidFill>
              </a:rPr>
              <a:t>Have you observed difficulty in adhering to State and CDC guidelines for transmission reduction among the low-mod population? Why? What would help?</a:t>
            </a:r>
          </a:p>
          <a:p>
            <a:pPr marL="285750" indent="-285750">
              <a:lnSpc>
                <a:spcPct val="150000"/>
              </a:lnSpc>
              <a:buFont typeface="Arial" panose="020B0604020202020204" pitchFamily="34" charset="0"/>
              <a:buChar char="•"/>
            </a:pPr>
            <a:r>
              <a:rPr lang="en-US" dirty="0">
                <a:solidFill>
                  <a:schemeClr val="bg1"/>
                </a:solidFill>
              </a:rPr>
              <a:t>Looking forward, what do you anticipate future needs of the low-mod community to be after the immediate danger has passed?</a:t>
            </a:r>
          </a:p>
          <a:p>
            <a:pPr marL="285750" indent="-285750">
              <a:lnSpc>
                <a:spcPct val="150000"/>
              </a:lnSpc>
              <a:buFont typeface="Arial" panose="020B0604020202020204" pitchFamily="34" charset="0"/>
              <a:buChar char="•"/>
            </a:pPr>
            <a:r>
              <a:rPr lang="en-US" dirty="0">
                <a:solidFill>
                  <a:schemeClr val="bg1"/>
                </a:solidFill>
              </a:rPr>
              <a:t>What do you feel would be the best use of stimulus funds to prevent, prepare for, and respond to the coronavirus with special consideration of our low-mod income community members?</a:t>
            </a:r>
          </a:p>
        </p:txBody>
      </p:sp>
      <p:pic>
        <p:nvPicPr>
          <p:cNvPr id="5" name="Picture 4"/>
          <p:cNvPicPr>
            <a:picLocks noChangeAspect="1"/>
          </p:cNvPicPr>
          <p:nvPr/>
        </p:nvPicPr>
        <p:blipFill>
          <a:blip r:embed="rId2"/>
          <a:stretch>
            <a:fillRect/>
          </a:stretch>
        </p:blipFill>
        <p:spPr>
          <a:xfrm>
            <a:off x="9688987" y="624379"/>
            <a:ext cx="2237426" cy="2237426"/>
          </a:xfrm>
          <a:prstGeom prst="rect">
            <a:avLst/>
          </a:prstGeom>
        </p:spPr>
      </p:pic>
    </p:spTree>
    <p:extLst>
      <p:ext uri="{BB962C8B-B14F-4D97-AF65-F5344CB8AC3E}">
        <p14:creationId xmlns:p14="http://schemas.microsoft.com/office/powerpoint/2010/main" val="260806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342" y="296851"/>
            <a:ext cx="6604693" cy="646331"/>
          </a:xfrm>
          <a:prstGeom prst="rect">
            <a:avLst/>
          </a:prstGeom>
          <a:noFill/>
        </p:spPr>
        <p:txBody>
          <a:bodyPr wrap="none" rtlCol="0">
            <a:spAutoFit/>
          </a:bodyPr>
          <a:lstStyle/>
          <a:p>
            <a:r>
              <a:rPr lang="en-US" sz="3600" spc="600" dirty="0">
                <a:effectLst>
                  <a:outerShdw blurRad="38100" dist="38100" dir="2700000" algn="tl">
                    <a:srgbClr val="000000">
                      <a:alpha val="43137"/>
                    </a:srgbClr>
                  </a:outerShdw>
                </a:effectLst>
                <a:latin typeface="+mj-lt"/>
              </a:rPr>
              <a:t>Establishing Priorities</a:t>
            </a:r>
          </a:p>
        </p:txBody>
      </p:sp>
      <p:sp>
        <p:nvSpPr>
          <p:cNvPr id="2" name="TextBox 1"/>
          <p:cNvSpPr txBox="1"/>
          <p:nvPr/>
        </p:nvSpPr>
        <p:spPr>
          <a:xfrm>
            <a:off x="254001" y="1032039"/>
            <a:ext cx="9302818" cy="784189"/>
          </a:xfrm>
          <a:prstGeom prst="rect">
            <a:avLst/>
          </a:prstGeom>
          <a:noFill/>
        </p:spPr>
        <p:txBody>
          <a:bodyPr wrap="square" rtlCol="0">
            <a:spAutoFit/>
          </a:bodyPr>
          <a:lstStyle/>
          <a:p>
            <a:pPr>
              <a:lnSpc>
                <a:spcPct val="150000"/>
              </a:lnSpc>
            </a:pPr>
            <a:r>
              <a:rPr lang="en-US" sz="1600" dirty="0">
                <a:effectLst>
                  <a:outerShdw blurRad="38100" dist="38100" dir="2700000" algn="tl">
                    <a:srgbClr val="000000">
                      <a:alpha val="43137"/>
                    </a:srgbClr>
                  </a:outerShdw>
                </a:effectLst>
              </a:rPr>
              <a:t>Following consultation with </a:t>
            </a:r>
            <a:r>
              <a:rPr lang="en-US" sz="1600" dirty="0" err="1">
                <a:effectLst>
                  <a:outerShdw blurRad="38100" dist="38100" dir="2700000" algn="tl">
                    <a:srgbClr val="000000">
                      <a:alpha val="43137"/>
                    </a:srgbClr>
                  </a:outerShdw>
                </a:effectLst>
              </a:rPr>
              <a:t>CoC</a:t>
            </a:r>
            <a:r>
              <a:rPr lang="en-US" sz="1600" dirty="0">
                <a:effectLst>
                  <a:outerShdw blurRad="38100" dist="38100" dir="2700000" algn="tl">
                    <a:srgbClr val="000000">
                      <a:alpha val="43137"/>
                    </a:srgbClr>
                  </a:outerShdw>
                </a:effectLst>
              </a:rPr>
              <a:t>, Saratoga County Public Health and the Saratoga County Prosperity Partnership, the following priorities for CDBG-CV funding were established:</a:t>
            </a:r>
          </a:p>
        </p:txBody>
      </p:sp>
      <p:sp>
        <p:nvSpPr>
          <p:cNvPr id="3" name="TextBox 2"/>
          <p:cNvSpPr txBox="1"/>
          <p:nvPr/>
        </p:nvSpPr>
        <p:spPr>
          <a:xfrm>
            <a:off x="221342" y="1946313"/>
            <a:ext cx="9902372" cy="4662815"/>
          </a:xfrm>
          <a:prstGeom prst="rect">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lnSpc>
                <a:spcPct val="150000"/>
              </a:lnSpc>
              <a:buFont typeface="Arial" panose="020B0604020202020204" pitchFamily="34" charset="0"/>
              <a:buChar char="•"/>
            </a:pPr>
            <a:r>
              <a:rPr lang="en-US" dirty="0">
                <a:solidFill>
                  <a:schemeClr val="bg1"/>
                </a:solidFill>
              </a:rPr>
              <a:t>Non-congregate housing for sheltered homeless population;</a:t>
            </a:r>
          </a:p>
          <a:p>
            <a:pPr marL="285750" indent="-285750">
              <a:lnSpc>
                <a:spcPct val="150000"/>
              </a:lnSpc>
              <a:buFont typeface="Arial" panose="020B0604020202020204" pitchFamily="34" charset="0"/>
              <a:buChar char="•"/>
            </a:pPr>
            <a:r>
              <a:rPr lang="en-US" dirty="0">
                <a:solidFill>
                  <a:schemeClr val="bg1"/>
                </a:solidFill>
              </a:rPr>
              <a:t>Outreach and opportunities for proper hygiene and social distancing among unsheltered homeless population;</a:t>
            </a:r>
          </a:p>
          <a:p>
            <a:pPr marL="285750" indent="-285750">
              <a:lnSpc>
                <a:spcPct val="150000"/>
              </a:lnSpc>
              <a:buFont typeface="Arial" panose="020B0604020202020204" pitchFamily="34" charset="0"/>
              <a:buChar char="•"/>
            </a:pPr>
            <a:r>
              <a:rPr lang="en-US" dirty="0">
                <a:solidFill>
                  <a:schemeClr val="bg1"/>
                </a:solidFill>
              </a:rPr>
              <a:t>Emergency rental assistance;</a:t>
            </a:r>
          </a:p>
          <a:p>
            <a:pPr marL="285750" indent="-285750">
              <a:lnSpc>
                <a:spcPct val="150000"/>
              </a:lnSpc>
              <a:buFont typeface="Arial" panose="020B0604020202020204" pitchFamily="34" charset="0"/>
              <a:buChar char="•"/>
            </a:pPr>
            <a:r>
              <a:rPr lang="en-US" dirty="0">
                <a:solidFill>
                  <a:schemeClr val="bg1"/>
                </a:solidFill>
              </a:rPr>
              <a:t>Eviction prevention;</a:t>
            </a:r>
          </a:p>
          <a:p>
            <a:pPr marL="285750" indent="-285750">
              <a:lnSpc>
                <a:spcPct val="150000"/>
              </a:lnSpc>
              <a:buFont typeface="Arial" panose="020B0604020202020204" pitchFamily="34" charset="0"/>
              <a:buChar char="•"/>
            </a:pPr>
            <a:r>
              <a:rPr lang="en-US" dirty="0">
                <a:solidFill>
                  <a:schemeClr val="bg1"/>
                </a:solidFill>
              </a:rPr>
              <a:t>Rapid-rehousing;</a:t>
            </a:r>
          </a:p>
          <a:p>
            <a:pPr marL="285750" indent="-285750">
              <a:lnSpc>
                <a:spcPct val="150000"/>
              </a:lnSpc>
              <a:buFont typeface="Arial" panose="020B0604020202020204" pitchFamily="34" charset="0"/>
              <a:buChar char="•"/>
            </a:pPr>
            <a:r>
              <a:rPr lang="en-US" dirty="0">
                <a:solidFill>
                  <a:schemeClr val="bg1"/>
                </a:solidFill>
              </a:rPr>
              <a:t>Domestic violence services;</a:t>
            </a:r>
          </a:p>
          <a:p>
            <a:pPr marL="285750" indent="-285750">
              <a:lnSpc>
                <a:spcPct val="150000"/>
              </a:lnSpc>
              <a:buFont typeface="Arial" panose="020B0604020202020204" pitchFamily="34" charset="0"/>
              <a:buChar char="•"/>
            </a:pPr>
            <a:r>
              <a:rPr lang="en-US" dirty="0">
                <a:solidFill>
                  <a:schemeClr val="bg1"/>
                </a:solidFill>
              </a:rPr>
              <a:t>Promotion and support for telemedicine (including mental health) services;</a:t>
            </a:r>
          </a:p>
          <a:p>
            <a:pPr marL="285750" indent="-285750">
              <a:lnSpc>
                <a:spcPct val="150000"/>
              </a:lnSpc>
              <a:buFont typeface="Arial" panose="020B0604020202020204" pitchFamily="34" charset="0"/>
              <a:buChar char="•"/>
            </a:pPr>
            <a:r>
              <a:rPr lang="en-US" dirty="0">
                <a:solidFill>
                  <a:schemeClr val="bg1"/>
                </a:solidFill>
              </a:rPr>
              <a:t>Food services (pantry support and delivery to high-risk populations);</a:t>
            </a:r>
          </a:p>
          <a:p>
            <a:pPr marL="285750" indent="-285750">
              <a:lnSpc>
                <a:spcPct val="150000"/>
              </a:lnSpc>
              <a:buFont typeface="Arial" panose="020B0604020202020204" pitchFamily="34" charset="0"/>
              <a:buChar char="•"/>
            </a:pPr>
            <a:r>
              <a:rPr lang="en-US" dirty="0">
                <a:solidFill>
                  <a:schemeClr val="bg1"/>
                </a:solidFill>
              </a:rPr>
              <a:t>Internet access (particularly for families with school-aged children);</a:t>
            </a:r>
          </a:p>
          <a:p>
            <a:pPr marL="285750" indent="-285750">
              <a:lnSpc>
                <a:spcPct val="150000"/>
              </a:lnSpc>
              <a:buFont typeface="Arial" panose="020B0604020202020204" pitchFamily="34" charset="0"/>
              <a:buChar char="•"/>
            </a:pPr>
            <a:r>
              <a:rPr lang="en-US" dirty="0">
                <a:solidFill>
                  <a:schemeClr val="bg1"/>
                </a:solidFill>
              </a:rPr>
              <a:t>Economic development activities supporting small businesses.</a:t>
            </a:r>
          </a:p>
        </p:txBody>
      </p:sp>
      <p:pic>
        <p:nvPicPr>
          <p:cNvPr id="4" name="Picture 3"/>
          <p:cNvPicPr>
            <a:picLocks noChangeAspect="1"/>
          </p:cNvPicPr>
          <p:nvPr/>
        </p:nvPicPr>
        <p:blipFill>
          <a:blip r:embed="rId2"/>
          <a:stretch>
            <a:fillRect/>
          </a:stretch>
        </p:blipFill>
        <p:spPr>
          <a:xfrm>
            <a:off x="9688987" y="620016"/>
            <a:ext cx="2237426" cy="2237426"/>
          </a:xfrm>
          <a:prstGeom prst="rect">
            <a:avLst/>
          </a:prstGeom>
        </p:spPr>
      </p:pic>
    </p:spTree>
    <p:extLst>
      <p:ext uri="{BB962C8B-B14F-4D97-AF65-F5344CB8AC3E}">
        <p14:creationId xmlns:p14="http://schemas.microsoft.com/office/powerpoint/2010/main" val="1717371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632" y="263215"/>
            <a:ext cx="9462847" cy="646331"/>
          </a:xfrm>
          <a:prstGeom prst="rect">
            <a:avLst/>
          </a:prstGeom>
          <a:noFill/>
        </p:spPr>
        <p:txBody>
          <a:bodyPr wrap="none" rtlCol="0">
            <a:spAutoFit/>
          </a:bodyPr>
          <a:lstStyle/>
          <a:p>
            <a:r>
              <a:rPr lang="en-US" sz="3600" spc="300" dirty="0">
                <a:effectLst>
                  <a:outerShdw blurRad="38100" dist="38100" dir="2700000" algn="tl">
                    <a:srgbClr val="000000">
                      <a:alpha val="43137"/>
                    </a:srgbClr>
                  </a:outerShdw>
                </a:effectLst>
                <a:latin typeface="+mj-lt"/>
              </a:rPr>
              <a:t>Saratoga Springs CDBG-CV Funding</a:t>
            </a:r>
          </a:p>
        </p:txBody>
      </p:sp>
      <p:graphicFrame>
        <p:nvGraphicFramePr>
          <p:cNvPr id="4" name="Table 3"/>
          <p:cNvGraphicFramePr>
            <a:graphicFrameLocks noGrp="1"/>
          </p:cNvGraphicFramePr>
          <p:nvPr>
            <p:extLst>
              <p:ext uri="{D42A27DB-BD31-4B8C-83A1-F6EECF244321}">
                <p14:modId xmlns:p14="http://schemas.microsoft.com/office/powerpoint/2010/main" val="1586085428"/>
              </p:ext>
            </p:extLst>
          </p:nvPr>
        </p:nvGraphicFramePr>
        <p:xfrm>
          <a:off x="182632" y="1385509"/>
          <a:ext cx="9317810" cy="4820920"/>
        </p:xfrm>
        <a:graphic>
          <a:graphicData uri="http://schemas.openxmlformats.org/drawingml/2006/table">
            <a:tbl>
              <a:tblPr firstRow="1" bandRow="1">
                <a:tableStyleId>{5C22544A-7EE6-4342-B048-85BDC9FD1C3A}</a:tableStyleId>
              </a:tblPr>
              <a:tblGrid>
                <a:gridCol w="2269671">
                  <a:extLst>
                    <a:ext uri="{9D8B030D-6E8A-4147-A177-3AD203B41FA5}">
                      <a16:colId xmlns:a16="http://schemas.microsoft.com/office/drawing/2014/main" val="3988425072"/>
                    </a:ext>
                  </a:extLst>
                </a:gridCol>
                <a:gridCol w="2873829">
                  <a:extLst>
                    <a:ext uri="{9D8B030D-6E8A-4147-A177-3AD203B41FA5}">
                      <a16:colId xmlns:a16="http://schemas.microsoft.com/office/drawing/2014/main" val="25248047"/>
                    </a:ext>
                  </a:extLst>
                </a:gridCol>
                <a:gridCol w="1175657">
                  <a:extLst>
                    <a:ext uri="{9D8B030D-6E8A-4147-A177-3AD203B41FA5}">
                      <a16:colId xmlns:a16="http://schemas.microsoft.com/office/drawing/2014/main" val="2562355859"/>
                    </a:ext>
                  </a:extLst>
                </a:gridCol>
                <a:gridCol w="1240972">
                  <a:extLst>
                    <a:ext uri="{9D8B030D-6E8A-4147-A177-3AD203B41FA5}">
                      <a16:colId xmlns:a16="http://schemas.microsoft.com/office/drawing/2014/main" val="547289475"/>
                    </a:ext>
                  </a:extLst>
                </a:gridCol>
                <a:gridCol w="1028700">
                  <a:extLst>
                    <a:ext uri="{9D8B030D-6E8A-4147-A177-3AD203B41FA5}">
                      <a16:colId xmlns:a16="http://schemas.microsoft.com/office/drawing/2014/main" val="2944550561"/>
                    </a:ext>
                  </a:extLst>
                </a:gridCol>
                <a:gridCol w="728981">
                  <a:extLst>
                    <a:ext uri="{9D8B030D-6E8A-4147-A177-3AD203B41FA5}">
                      <a16:colId xmlns:a16="http://schemas.microsoft.com/office/drawing/2014/main" val="1586975047"/>
                    </a:ext>
                  </a:extLst>
                </a:gridCol>
              </a:tblGrid>
              <a:tr h="370840">
                <a:tc gridSpan="2">
                  <a:txBody>
                    <a:bodyPr/>
                    <a:lstStyle/>
                    <a:p>
                      <a:r>
                        <a:rPr lang="en-US" dirty="0"/>
                        <a:t>Public Services</a:t>
                      </a:r>
                    </a:p>
                  </a:txBody>
                  <a:tcPr/>
                </a:tc>
                <a:tc hMerge="1">
                  <a:txBody>
                    <a:bodyPr/>
                    <a:lstStyle/>
                    <a:p>
                      <a:endParaRPr lang="en-US"/>
                    </a:p>
                  </a:txBody>
                  <a:tcPr/>
                </a:tc>
                <a:tc>
                  <a:txBody>
                    <a:bodyPr/>
                    <a:lstStyle/>
                    <a:p>
                      <a:pPr algn="ctr"/>
                      <a:r>
                        <a:rPr lang="en-US" sz="1400" dirty="0"/>
                        <a:t>1</a:t>
                      </a:r>
                      <a:r>
                        <a:rPr lang="en-US" sz="1400" baseline="30000" dirty="0"/>
                        <a:t>st</a:t>
                      </a:r>
                      <a:r>
                        <a:rPr lang="en-US" sz="1400" dirty="0"/>
                        <a:t> Tranche</a:t>
                      </a:r>
                    </a:p>
                  </a:txBody>
                  <a:tcPr/>
                </a:tc>
                <a:tc>
                  <a:txBody>
                    <a:bodyPr/>
                    <a:lstStyle/>
                    <a:p>
                      <a:pPr algn="ctr"/>
                      <a:r>
                        <a:rPr lang="en-US" sz="1400" dirty="0"/>
                        <a:t>3</a:t>
                      </a:r>
                      <a:r>
                        <a:rPr lang="en-US" sz="1400" baseline="30000" dirty="0"/>
                        <a:t>rd</a:t>
                      </a:r>
                      <a:r>
                        <a:rPr lang="en-US" sz="1400" baseline="0" dirty="0"/>
                        <a:t> </a:t>
                      </a:r>
                      <a:r>
                        <a:rPr lang="en-US" sz="1400" dirty="0"/>
                        <a:t>Tranche</a:t>
                      </a:r>
                    </a:p>
                  </a:txBody>
                  <a:tcPr/>
                </a:tc>
                <a:tc>
                  <a:txBody>
                    <a:bodyPr/>
                    <a:lstStyle/>
                    <a:p>
                      <a:pPr algn="ctr"/>
                      <a:r>
                        <a:rPr lang="en-US" sz="1400" dirty="0"/>
                        <a:t>Total</a:t>
                      </a:r>
                    </a:p>
                  </a:txBody>
                  <a:tcPr/>
                </a:tc>
                <a:tc>
                  <a:txBody>
                    <a:bodyPr/>
                    <a:lstStyle/>
                    <a:p>
                      <a:pPr algn="ctr"/>
                      <a:r>
                        <a:rPr lang="en-US" sz="1400" dirty="0"/>
                        <a:t>%</a:t>
                      </a:r>
                    </a:p>
                  </a:txBody>
                  <a:tcPr/>
                </a:tc>
                <a:extLst>
                  <a:ext uri="{0D108BD9-81ED-4DB2-BD59-A6C34878D82A}">
                    <a16:rowId xmlns:a16="http://schemas.microsoft.com/office/drawing/2014/main" val="144457477"/>
                  </a:ext>
                </a:extLst>
              </a:tr>
              <a:tr h="370840">
                <a:tc>
                  <a:txBody>
                    <a:bodyPr/>
                    <a:lstStyle/>
                    <a:p>
                      <a:r>
                        <a:rPr lang="en-US" sz="1400" dirty="0"/>
                        <a:t>City </a:t>
                      </a:r>
                      <a:r>
                        <a:rPr lang="en-US" sz="1400" dirty="0" err="1"/>
                        <a:t>Comm</a:t>
                      </a:r>
                      <a:r>
                        <a:rPr lang="en-US" sz="1400" dirty="0"/>
                        <a:t> Dev </a:t>
                      </a:r>
                      <a:r>
                        <a:rPr lang="en-US" sz="1400" dirty="0" err="1"/>
                        <a:t>Dept</a:t>
                      </a:r>
                      <a:endParaRPr lang="en-US" sz="1400" dirty="0"/>
                    </a:p>
                  </a:txBody>
                  <a:tcPr/>
                </a:tc>
                <a:tc>
                  <a:txBody>
                    <a:bodyPr/>
                    <a:lstStyle/>
                    <a:p>
                      <a:r>
                        <a:rPr lang="en-US" sz="1400" dirty="0"/>
                        <a:t>Emergency Housing Assistance</a:t>
                      </a:r>
                    </a:p>
                  </a:txBody>
                  <a:tcPr/>
                </a:tc>
                <a:tc>
                  <a:txBody>
                    <a:bodyPr/>
                    <a:lstStyle/>
                    <a:p>
                      <a:pPr algn="ctr"/>
                      <a:r>
                        <a:rPr lang="en-US" sz="1400" dirty="0"/>
                        <a:t>$110,589</a:t>
                      </a:r>
                    </a:p>
                  </a:txBody>
                  <a:tcPr/>
                </a:tc>
                <a:tc>
                  <a:txBody>
                    <a:bodyPr/>
                    <a:lstStyle/>
                    <a:p>
                      <a:pPr algn="ctr"/>
                      <a:r>
                        <a:rPr lang="en-US" sz="1400" dirty="0"/>
                        <a:t>-</a:t>
                      </a:r>
                    </a:p>
                  </a:txBody>
                  <a:tcPr/>
                </a:tc>
                <a:tc>
                  <a:txBody>
                    <a:bodyPr/>
                    <a:lstStyle/>
                    <a:p>
                      <a:pPr algn="ctr"/>
                      <a:r>
                        <a:rPr lang="en-US" sz="1400" dirty="0"/>
                        <a:t>$110,589</a:t>
                      </a:r>
                    </a:p>
                  </a:txBody>
                  <a:tcPr/>
                </a:tc>
                <a:tc>
                  <a:txBody>
                    <a:bodyPr/>
                    <a:lstStyle/>
                    <a:p>
                      <a:pPr algn="ctr"/>
                      <a:r>
                        <a:rPr lang="en-US" sz="1400" dirty="0"/>
                        <a:t>20%</a:t>
                      </a:r>
                    </a:p>
                  </a:txBody>
                  <a:tcPr/>
                </a:tc>
                <a:extLst>
                  <a:ext uri="{0D108BD9-81ED-4DB2-BD59-A6C34878D82A}">
                    <a16:rowId xmlns:a16="http://schemas.microsoft.com/office/drawing/2014/main" val="1583171182"/>
                  </a:ext>
                </a:extLst>
              </a:tr>
              <a:tr h="370840">
                <a:tc>
                  <a:txBody>
                    <a:bodyPr/>
                    <a:lstStyle/>
                    <a:p>
                      <a:r>
                        <a:rPr lang="en-US" sz="1400" dirty="0"/>
                        <a:t>Legal Aid Society</a:t>
                      </a:r>
                    </a:p>
                  </a:txBody>
                  <a:tcPr/>
                </a:tc>
                <a:tc>
                  <a:txBody>
                    <a:bodyPr/>
                    <a:lstStyle/>
                    <a:p>
                      <a:r>
                        <a:rPr lang="en-US" sz="1400" dirty="0"/>
                        <a:t>Homelessness Prevention</a:t>
                      </a:r>
                    </a:p>
                  </a:txBody>
                  <a:tcPr/>
                </a:tc>
                <a:tc>
                  <a:txBody>
                    <a:bodyPr/>
                    <a:lstStyle/>
                    <a:p>
                      <a:pPr algn="ctr"/>
                      <a:r>
                        <a:rPr lang="en-US" sz="1400" dirty="0"/>
                        <a:t>$21,485</a:t>
                      </a:r>
                    </a:p>
                  </a:txBody>
                  <a:tcPr/>
                </a:tc>
                <a:tc>
                  <a:txBody>
                    <a:bodyPr/>
                    <a:lstStyle/>
                    <a:p>
                      <a:pPr algn="ctr"/>
                      <a:r>
                        <a:rPr lang="en-US" sz="1400" dirty="0"/>
                        <a:t>$15,000</a:t>
                      </a:r>
                    </a:p>
                  </a:txBody>
                  <a:tcPr/>
                </a:tc>
                <a:tc>
                  <a:txBody>
                    <a:bodyPr/>
                    <a:lstStyle/>
                    <a:p>
                      <a:pPr algn="ctr"/>
                      <a:r>
                        <a:rPr lang="en-US" sz="1400" dirty="0"/>
                        <a:t>$36,485</a:t>
                      </a:r>
                    </a:p>
                  </a:txBody>
                  <a:tcPr/>
                </a:tc>
                <a:tc>
                  <a:txBody>
                    <a:bodyPr/>
                    <a:lstStyle/>
                    <a:p>
                      <a:pPr algn="ctr"/>
                      <a:r>
                        <a:rPr lang="en-US" sz="1400" dirty="0"/>
                        <a:t>7%</a:t>
                      </a:r>
                    </a:p>
                  </a:txBody>
                  <a:tcPr/>
                </a:tc>
                <a:extLst>
                  <a:ext uri="{0D108BD9-81ED-4DB2-BD59-A6C34878D82A}">
                    <a16:rowId xmlns:a16="http://schemas.microsoft.com/office/drawing/2014/main" val="408251025"/>
                  </a:ext>
                </a:extLst>
              </a:tr>
              <a:tr h="370840">
                <a:tc>
                  <a:txBody>
                    <a:bodyPr/>
                    <a:lstStyle/>
                    <a:p>
                      <a:r>
                        <a:rPr lang="en-US" sz="1400" dirty="0"/>
                        <a:t>Senior Center</a:t>
                      </a:r>
                    </a:p>
                  </a:txBody>
                  <a:tcPr/>
                </a:tc>
                <a:tc>
                  <a:txBody>
                    <a:bodyPr/>
                    <a:lstStyle/>
                    <a:p>
                      <a:r>
                        <a:rPr lang="en-US" sz="1400" dirty="0"/>
                        <a:t>Essential Services (pre PPP)</a:t>
                      </a:r>
                    </a:p>
                  </a:txBody>
                  <a:tcPr/>
                </a:tc>
                <a:tc>
                  <a:txBody>
                    <a:bodyPr/>
                    <a:lstStyle/>
                    <a:p>
                      <a:pPr algn="ctr"/>
                      <a:r>
                        <a:rPr lang="en-US" sz="1400" dirty="0"/>
                        <a:t>$7,555</a:t>
                      </a:r>
                    </a:p>
                  </a:txBody>
                  <a:tcPr/>
                </a:tc>
                <a:tc>
                  <a:txBody>
                    <a:bodyPr/>
                    <a:lstStyle/>
                    <a:p>
                      <a:pPr algn="ctr"/>
                      <a:r>
                        <a:rPr lang="en-US" sz="1400" dirty="0"/>
                        <a:t>-</a:t>
                      </a:r>
                    </a:p>
                  </a:txBody>
                  <a:tcPr/>
                </a:tc>
                <a:tc>
                  <a:txBody>
                    <a:bodyPr/>
                    <a:lstStyle/>
                    <a:p>
                      <a:pPr algn="ctr"/>
                      <a:r>
                        <a:rPr lang="en-US" sz="1400" dirty="0"/>
                        <a:t>$7,555</a:t>
                      </a:r>
                    </a:p>
                  </a:txBody>
                  <a:tcPr/>
                </a:tc>
                <a:tc>
                  <a:txBody>
                    <a:bodyPr/>
                    <a:lstStyle/>
                    <a:p>
                      <a:pPr algn="ctr"/>
                      <a:r>
                        <a:rPr lang="en-US" sz="1400" dirty="0"/>
                        <a:t>1%</a:t>
                      </a:r>
                    </a:p>
                  </a:txBody>
                  <a:tcPr/>
                </a:tc>
                <a:extLst>
                  <a:ext uri="{0D108BD9-81ED-4DB2-BD59-A6C34878D82A}">
                    <a16:rowId xmlns:a16="http://schemas.microsoft.com/office/drawing/2014/main" val="1576780307"/>
                  </a:ext>
                </a:extLst>
              </a:tr>
              <a:tr h="370840">
                <a:tc>
                  <a:txBody>
                    <a:bodyPr/>
                    <a:lstStyle/>
                    <a:p>
                      <a:r>
                        <a:rPr lang="en-US" sz="1400" dirty="0"/>
                        <a:t>Senior Center</a:t>
                      </a:r>
                    </a:p>
                  </a:txBody>
                  <a:tcPr/>
                </a:tc>
                <a:tc>
                  <a:txBody>
                    <a:bodyPr/>
                    <a:lstStyle/>
                    <a:p>
                      <a:r>
                        <a:rPr lang="en-US" sz="1400" dirty="0"/>
                        <a:t>Essential Services (post PPP)</a:t>
                      </a:r>
                    </a:p>
                  </a:txBody>
                  <a:tcPr/>
                </a:tc>
                <a:tc>
                  <a:txBody>
                    <a:bodyPr/>
                    <a:lstStyle/>
                    <a:p>
                      <a:pPr algn="ctr"/>
                      <a:r>
                        <a:rPr lang="en-US" sz="1400" dirty="0"/>
                        <a:t>-</a:t>
                      </a:r>
                    </a:p>
                  </a:txBody>
                  <a:tcPr/>
                </a:tc>
                <a:tc>
                  <a:txBody>
                    <a:bodyPr/>
                    <a:lstStyle/>
                    <a:p>
                      <a:pPr algn="ctr"/>
                      <a:r>
                        <a:rPr lang="en-US" sz="1400" dirty="0"/>
                        <a:t>$15,000</a:t>
                      </a:r>
                    </a:p>
                  </a:txBody>
                  <a:tcPr/>
                </a:tc>
                <a:tc>
                  <a:txBody>
                    <a:bodyPr/>
                    <a:lstStyle/>
                    <a:p>
                      <a:pPr algn="ctr"/>
                      <a:r>
                        <a:rPr lang="en-US" sz="1400" dirty="0"/>
                        <a:t>$15,000</a:t>
                      </a:r>
                    </a:p>
                  </a:txBody>
                  <a:tcPr/>
                </a:tc>
                <a:tc>
                  <a:txBody>
                    <a:bodyPr/>
                    <a:lstStyle/>
                    <a:p>
                      <a:pPr algn="ctr"/>
                      <a:r>
                        <a:rPr lang="en-US" sz="1400" dirty="0"/>
                        <a:t>3%</a:t>
                      </a:r>
                    </a:p>
                  </a:txBody>
                  <a:tcPr/>
                </a:tc>
                <a:extLst>
                  <a:ext uri="{0D108BD9-81ED-4DB2-BD59-A6C34878D82A}">
                    <a16:rowId xmlns:a16="http://schemas.microsoft.com/office/drawing/2014/main" val="205416241"/>
                  </a:ext>
                </a:extLst>
              </a:tr>
              <a:tr h="370840">
                <a:tc>
                  <a:txBody>
                    <a:bodyPr/>
                    <a:lstStyle/>
                    <a:p>
                      <a:r>
                        <a:rPr lang="en-US" sz="1400" dirty="0"/>
                        <a:t>Salvation Army</a:t>
                      </a:r>
                    </a:p>
                  </a:txBody>
                  <a:tcPr/>
                </a:tc>
                <a:tc>
                  <a:txBody>
                    <a:bodyPr/>
                    <a:lstStyle/>
                    <a:p>
                      <a:r>
                        <a:rPr lang="en-US" sz="1400" dirty="0"/>
                        <a:t>Essential Services</a:t>
                      </a:r>
                    </a:p>
                  </a:txBody>
                  <a:tcPr/>
                </a:tc>
                <a:tc>
                  <a:txBody>
                    <a:bodyPr/>
                    <a:lstStyle/>
                    <a:p>
                      <a:pPr algn="ctr"/>
                      <a:r>
                        <a:rPr lang="en-US" sz="1400" dirty="0"/>
                        <a:t>$6,000</a:t>
                      </a:r>
                    </a:p>
                  </a:txBody>
                  <a:tcPr/>
                </a:tc>
                <a:tc>
                  <a:txBody>
                    <a:bodyPr/>
                    <a:lstStyle/>
                    <a:p>
                      <a:pPr algn="ctr"/>
                      <a:r>
                        <a:rPr lang="en-US" sz="1400" dirty="0"/>
                        <a:t>$4,000</a:t>
                      </a:r>
                    </a:p>
                  </a:txBody>
                  <a:tcPr/>
                </a:tc>
                <a:tc>
                  <a:txBody>
                    <a:bodyPr/>
                    <a:lstStyle/>
                    <a:p>
                      <a:pPr algn="ctr"/>
                      <a:r>
                        <a:rPr lang="en-US" sz="1400" dirty="0"/>
                        <a:t>$10,000</a:t>
                      </a:r>
                    </a:p>
                  </a:txBody>
                  <a:tcPr/>
                </a:tc>
                <a:tc>
                  <a:txBody>
                    <a:bodyPr/>
                    <a:lstStyle/>
                    <a:p>
                      <a:pPr algn="ctr"/>
                      <a:r>
                        <a:rPr lang="en-US" sz="1400" dirty="0"/>
                        <a:t>2%</a:t>
                      </a:r>
                    </a:p>
                  </a:txBody>
                  <a:tcPr/>
                </a:tc>
                <a:extLst>
                  <a:ext uri="{0D108BD9-81ED-4DB2-BD59-A6C34878D82A}">
                    <a16:rowId xmlns:a16="http://schemas.microsoft.com/office/drawing/2014/main" val="1135376277"/>
                  </a:ext>
                </a:extLst>
              </a:tr>
              <a:tr h="370840">
                <a:tc>
                  <a:txBody>
                    <a:bodyPr/>
                    <a:lstStyle/>
                    <a:p>
                      <a:r>
                        <a:rPr lang="en-US" sz="1400" dirty="0"/>
                        <a:t>Mother Susan Anderson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Essential Services</a:t>
                      </a:r>
                    </a:p>
                  </a:txBody>
                  <a:tcPr/>
                </a:tc>
                <a:tc>
                  <a:txBody>
                    <a:bodyPr/>
                    <a:lstStyle/>
                    <a:p>
                      <a:pPr algn="ctr"/>
                      <a:r>
                        <a:rPr lang="en-US" sz="1400" dirty="0"/>
                        <a:t>-</a:t>
                      </a:r>
                    </a:p>
                  </a:txBody>
                  <a:tcPr/>
                </a:tc>
                <a:tc>
                  <a:txBody>
                    <a:bodyPr/>
                    <a:lstStyle/>
                    <a:p>
                      <a:pPr algn="ctr"/>
                      <a:r>
                        <a:rPr lang="en-US" sz="1400" dirty="0"/>
                        <a:t>$22,740</a:t>
                      </a:r>
                    </a:p>
                  </a:txBody>
                  <a:tcPr/>
                </a:tc>
                <a:tc>
                  <a:txBody>
                    <a:bodyPr/>
                    <a:lstStyle/>
                    <a:p>
                      <a:pPr algn="ctr"/>
                      <a:r>
                        <a:rPr lang="en-US" sz="1400" dirty="0"/>
                        <a:t>$22,740</a:t>
                      </a:r>
                    </a:p>
                  </a:txBody>
                  <a:tcPr/>
                </a:tc>
                <a:tc>
                  <a:txBody>
                    <a:bodyPr/>
                    <a:lstStyle/>
                    <a:p>
                      <a:pPr algn="ctr"/>
                      <a:r>
                        <a:rPr lang="en-US" sz="1400" dirty="0"/>
                        <a:t>4%</a:t>
                      </a:r>
                    </a:p>
                  </a:txBody>
                  <a:tcPr/>
                </a:tc>
                <a:extLst>
                  <a:ext uri="{0D108BD9-81ED-4DB2-BD59-A6C34878D82A}">
                    <a16:rowId xmlns:a16="http://schemas.microsoft.com/office/drawing/2014/main" val="4081285177"/>
                  </a:ext>
                </a:extLst>
              </a:tr>
              <a:tr h="370840">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Non-Public Services</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98957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Pitney Farm</a:t>
                      </a:r>
                    </a:p>
                  </a:txBody>
                  <a:tcPr>
                    <a:solidFill>
                      <a:srgbClr val="E4CCCC"/>
                    </a:solidFill>
                  </a:tcPr>
                </a:tc>
                <a:tc>
                  <a:txBody>
                    <a:bodyPr/>
                    <a:lstStyle/>
                    <a:p>
                      <a:r>
                        <a:rPr lang="en-US" sz="1400" dirty="0"/>
                        <a:t>High Tunnel</a:t>
                      </a:r>
                    </a:p>
                  </a:txBody>
                  <a:tcPr>
                    <a:solidFill>
                      <a:srgbClr val="E4CCCC"/>
                    </a:solidFill>
                  </a:tcPr>
                </a:tc>
                <a:tc>
                  <a:txBody>
                    <a:bodyPr/>
                    <a:lstStyle/>
                    <a:p>
                      <a:pPr algn="ctr"/>
                      <a:r>
                        <a:rPr lang="en-US" sz="1400" dirty="0"/>
                        <a:t>-</a:t>
                      </a:r>
                    </a:p>
                  </a:txBody>
                  <a:tcPr>
                    <a:solidFill>
                      <a:srgbClr val="E4CCCC"/>
                    </a:solidFill>
                  </a:tcPr>
                </a:tc>
                <a:tc>
                  <a:txBody>
                    <a:bodyPr/>
                    <a:lstStyle/>
                    <a:p>
                      <a:pPr algn="ctr"/>
                      <a:r>
                        <a:rPr lang="en-US" sz="1400" dirty="0"/>
                        <a:t>$10,000</a:t>
                      </a:r>
                    </a:p>
                  </a:txBody>
                  <a:tcPr>
                    <a:solidFill>
                      <a:srgbClr val="E4CCCC"/>
                    </a:solidFill>
                  </a:tcPr>
                </a:tc>
                <a:tc>
                  <a:txBody>
                    <a:bodyPr/>
                    <a:lstStyle/>
                    <a:p>
                      <a:pPr algn="ctr"/>
                      <a:r>
                        <a:rPr lang="en-US" sz="1400" dirty="0"/>
                        <a:t>$10,000</a:t>
                      </a:r>
                    </a:p>
                  </a:txBody>
                  <a:tcPr>
                    <a:solidFill>
                      <a:srgbClr val="E4CCCC"/>
                    </a:solidFill>
                  </a:tcPr>
                </a:tc>
                <a:tc>
                  <a:txBody>
                    <a:bodyPr/>
                    <a:lstStyle/>
                    <a:p>
                      <a:pPr algn="ctr"/>
                      <a:r>
                        <a:rPr lang="en-US" sz="1400" dirty="0"/>
                        <a:t>2%</a:t>
                      </a:r>
                    </a:p>
                  </a:txBody>
                  <a:tcPr>
                    <a:solidFill>
                      <a:srgbClr val="E4CCCC"/>
                    </a:solidFill>
                  </a:tcPr>
                </a:tc>
                <a:extLst>
                  <a:ext uri="{0D108BD9-81ED-4DB2-BD59-A6C34878D82A}">
                    <a16:rowId xmlns:a16="http://schemas.microsoft.com/office/drawing/2014/main" val="127492519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City </a:t>
                      </a:r>
                      <a:r>
                        <a:rPr kumimoji="0" lang="en-US" sz="1400" b="0" i="0" u="none" strike="noStrike" kern="1200" cap="none" spc="0" normalizeH="0" baseline="0" noProof="0" dirty="0" err="1">
                          <a:ln>
                            <a:noFill/>
                          </a:ln>
                          <a:solidFill>
                            <a:schemeClr val="bg1"/>
                          </a:solidFill>
                          <a:effectLst/>
                          <a:uLnTx/>
                          <a:uFillTx/>
                          <a:latin typeface="+mn-lt"/>
                          <a:ea typeface="+mn-ea"/>
                          <a:cs typeface="+mn-cs"/>
                        </a:rPr>
                        <a:t>Comm</a:t>
                      </a:r>
                      <a:r>
                        <a:rPr kumimoji="0" lang="en-US" sz="1400" b="0" i="0" u="none" strike="noStrike" kern="1200" cap="none" spc="0" normalizeH="0" baseline="0" noProof="0" dirty="0">
                          <a:ln>
                            <a:noFill/>
                          </a:ln>
                          <a:solidFill>
                            <a:schemeClr val="bg1"/>
                          </a:solidFill>
                          <a:effectLst/>
                          <a:uLnTx/>
                          <a:uFillTx/>
                          <a:latin typeface="+mn-lt"/>
                          <a:ea typeface="+mn-ea"/>
                          <a:cs typeface="+mn-cs"/>
                        </a:rPr>
                        <a:t> Dev </a:t>
                      </a:r>
                      <a:r>
                        <a:rPr kumimoji="0" lang="en-US" sz="1400" b="0" i="0" u="none" strike="noStrike" kern="1200" cap="none" spc="0" normalizeH="0" baseline="0" noProof="0" dirty="0" err="1">
                          <a:ln>
                            <a:noFill/>
                          </a:ln>
                          <a:solidFill>
                            <a:schemeClr val="bg1"/>
                          </a:solidFill>
                          <a:effectLst/>
                          <a:uLnTx/>
                          <a:uFillTx/>
                          <a:latin typeface="+mn-lt"/>
                          <a:ea typeface="+mn-ea"/>
                          <a:cs typeface="+mn-cs"/>
                        </a:rPr>
                        <a:t>Dept</a:t>
                      </a:r>
                      <a:endParaRPr kumimoji="0" lang="en-US" sz="1400" b="0" i="0" u="none" strike="noStrike" kern="1200" cap="none" spc="0" normalizeH="0" baseline="0" noProof="0" dirty="0">
                        <a:ln>
                          <a:noFill/>
                        </a:ln>
                        <a:solidFill>
                          <a:schemeClr val="bg1"/>
                        </a:solidFill>
                        <a:effectLst/>
                        <a:uLnTx/>
                        <a:uFillTx/>
                        <a:latin typeface="+mn-lt"/>
                        <a:ea typeface="+mn-ea"/>
                        <a:cs typeface="+mn-cs"/>
                      </a:endParaRPr>
                    </a:p>
                  </a:txBody>
                  <a:tcPr>
                    <a:solidFill>
                      <a:srgbClr val="F2E7E7"/>
                    </a:solidFill>
                  </a:tcPr>
                </a:tc>
                <a:tc>
                  <a:txBody>
                    <a:bodyPr/>
                    <a:lstStyle/>
                    <a:p>
                      <a:r>
                        <a:rPr lang="en-US" sz="1400" dirty="0"/>
                        <a:t>Small Business Job Retention</a:t>
                      </a:r>
                    </a:p>
                  </a:txBody>
                  <a:tcPr>
                    <a:solidFill>
                      <a:srgbClr val="F2E7E7"/>
                    </a:solidFill>
                  </a:tcPr>
                </a:tc>
                <a:tc>
                  <a:txBody>
                    <a:bodyPr/>
                    <a:lstStyle/>
                    <a:p>
                      <a:pPr algn="ctr"/>
                      <a:r>
                        <a:rPr lang="en-US" sz="1400" dirty="0"/>
                        <a:t>n/a</a:t>
                      </a:r>
                    </a:p>
                  </a:txBody>
                  <a:tcPr>
                    <a:solidFill>
                      <a:srgbClr val="F2E7E7"/>
                    </a:solidFill>
                  </a:tcPr>
                </a:tc>
                <a:tc>
                  <a:txBody>
                    <a:bodyPr/>
                    <a:lstStyle/>
                    <a:p>
                      <a:pPr algn="ctr"/>
                      <a:r>
                        <a:rPr lang="en-US" sz="1400" dirty="0"/>
                        <a:t>$256,503</a:t>
                      </a:r>
                    </a:p>
                  </a:txBody>
                  <a:tcPr>
                    <a:solidFill>
                      <a:srgbClr val="F2E7E7"/>
                    </a:solidFill>
                  </a:tcPr>
                </a:tc>
                <a:tc>
                  <a:txBody>
                    <a:bodyPr/>
                    <a:lstStyle/>
                    <a:p>
                      <a:pPr algn="ctr"/>
                      <a:r>
                        <a:rPr lang="en-US" sz="1400" dirty="0"/>
                        <a:t>$256,503</a:t>
                      </a:r>
                    </a:p>
                  </a:txBody>
                  <a:tcPr>
                    <a:solidFill>
                      <a:srgbClr val="F2E7E7"/>
                    </a:solidFill>
                  </a:tcPr>
                </a:tc>
                <a:tc>
                  <a:txBody>
                    <a:bodyPr/>
                    <a:lstStyle/>
                    <a:p>
                      <a:pPr algn="ctr"/>
                      <a:r>
                        <a:rPr lang="en-US" sz="1400" dirty="0"/>
                        <a:t>47%</a:t>
                      </a:r>
                    </a:p>
                  </a:txBody>
                  <a:tcPr>
                    <a:solidFill>
                      <a:srgbClr val="F2E7E7"/>
                    </a:solidFill>
                  </a:tcPr>
                </a:tc>
                <a:extLst>
                  <a:ext uri="{0D108BD9-81ED-4DB2-BD59-A6C34878D82A}">
                    <a16:rowId xmlns:a16="http://schemas.microsoft.com/office/drawing/2014/main" val="2906065260"/>
                  </a:ext>
                </a:extLst>
              </a:tr>
              <a:tr h="370840">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Administration</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5749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City </a:t>
                      </a:r>
                      <a:r>
                        <a:rPr kumimoji="0" lang="en-US" sz="1400" b="0" i="0" u="none" strike="noStrike" kern="1200" cap="none" spc="0" normalizeH="0" baseline="0" noProof="0" dirty="0" err="1">
                          <a:ln>
                            <a:noFill/>
                          </a:ln>
                          <a:solidFill>
                            <a:prstClr val="black"/>
                          </a:solidFill>
                          <a:effectLst/>
                          <a:uLnTx/>
                          <a:uFillTx/>
                          <a:latin typeface="+mn-lt"/>
                          <a:ea typeface="+mn-ea"/>
                          <a:cs typeface="+mn-cs"/>
                        </a:rPr>
                        <a:t>Comm</a:t>
                      </a:r>
                      <a:r>
                        <a:rPr kumimoji="0" lang="en-US" sz="1400" b="0" i="0" u="none" strike="noStrike" kern="1200" cap="none" spc="0" normalizeH="0" baseline="0" noProof="0" dirty="0">
                          <a:ln>
                            <a:noFill/>
                          </a:ln>
                          <a:solidFill>
                            <a:prstClr val="black"/>
                          </a:solidFill>
                          <a:effectLst/>
                          <a:uLnTx/>
                          <a:uFillTx/>
                          <a:latin typeface="+mn-lt"/>
                          <a:ea typeface="+mn-ea"/>
                          <a:cs typeface="+mn-cs"/>
                        </a:rPr>
                        <a:t> Dev </a:t>
                      </a:r>
                      <a:r>
                        <a:rPr kumimoji="0" lang="en-US" sz="1400" b="0" i="0" u="none" strike="noStrike" kern="1200" cap="none" spc="0" normalizeH="0" baseline="0" noProof="0" dirty="0" err="1">
                          <a:ln>
                            <a:noFill/>
                          </a:ln>
                          <a:solidFill>
                            <a:prstClr val="black"/>
                          </a:solidFill>
                          <a:effectLst/>
                          <a:uLnTx/>
                          <a:uFillTx/>
                          <a:latin typeface="+mn-lt"/>
                          <a:ea typeface="+mn-ea"/>
                          <a:cs typeface="+mn-cs"/>
                        </a:rPr>
                        <a:t>Dept</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solidFill>
                      <a:srgbClr val="E4CCCC"/>
                    </a:solidFill>
                  </a:tcPr>
                </a:tc>
                <a:tc>
                  <a:txBody>
                    <a:bodyPr/>
                    <a:lstStyle/>
                    <a:p>
                      <a:r>
                        <a:rPr lang="en-US" sz="1400" dirty="0"/>
                        <a:t>CDBG-CV Admin</a:t>
                      </a:r>
                    </a:p>
                  </a:txBody>
                  <a:tcPr>
                    <a:solidFill>
                      <a:srgbClr val="E4CCCC"/>
                    </a:solidFill>
                  </a:tcPr>
                </a:tc>
                <a:tc>
                  <a:txBody>
                    <a:bodyPr/>
                    <a:lstStyle/>
                    <a:p>
                      <a:pPr algn="ctr"/>
                      <a:r>
                        <a:rPr lang="en-US" sz="1400" dirty="0"/>
                        <a:t>$36,000</a:t>
                      </a:r>
                    </a:p>
                  </a:txBody>
                  <a:tcPr>
                    <a:solidFill>
                      <a:srgbClr val="E4CCCC"/>
                    </a:solidFill>
                  </a:tcPr>
                </a:tc>
                <a:tc>
                  <a:txBody>
                    <a:bodyPr/>
                    <a:lstStyle/>
                    <a:p>
                      <a:pPr algn="ctr"/>
                      <a:r>
                        <a:rPr lang="en-US" sz="1400" dirty="0"/>
                        <a:t>$35,500</a:t>
                      </a:r>
                    </a:p>
                  </a:txBody>
                  <a:tcPr>
                    <a:solidFill>
                      <a:srgbClr val="E4CCCC"/>
                    </a:solidFill>
                  </a:tcPr>
                </a:tc>
                <a:tc>
                  <a:txBody>
                    <a:bodyPr/>
                    <a:lstStyle/>
                    <a:p>
                      <a:pPr algn="ctr"/>
                      <a:r>
                        <a:rPr lang="en-US" sz="1400" dirty="0"/>
                        <a:t>$71,500</a:t>
                      </a:r>
                    </a:p>
                  </a:txBody>
                  <a:tcPr>
                    <a:solidFill>
                      <a:srgbClr val="E4CCCC"/>
                    </a:solidFill>
                  </a:tcPr>
                </a:tc>
                <a:tc>
                  <a:txBody>
                    <a:bodyPr/>
                    <a:lstStyle/>
                    <a:p>
                      <a:r>
                        <a:rPr lang="en-US" sz="1400" dirty="0"/>
                        <a:t>13%</a:t>
                      </a:r>
                    </a:p>
                  </a:txBody>
                  <a:tcPr>
                    <a:solidFill>
                      <a:srgbClr val="E4CCCC"/>
                    </a:solidFill>
                  </a:tcPr>
                </a:tc>
                <a:extLst>
                  <a:ext uri="{0D108BD9-81ED-4DB2-BD59-A6C34878D82A}">
                    <a16:rowId xmlns:a16="http://schemas.microsoft.com/office/drawing/2014/main" val="4033577323"/>
                  </a:ext>
                </a:extLst>
              </a:tr>
              <a:tr h="370840">
                <a:tc grid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Totals</a:t>
                      </a:r>
                    </a:p>
                  </a:txBody>
                  <a:tcPr>
                    <a:solidFill>
                      <a:schemeClr val="bg2"/>
                    </a:solidFill>
                  </a:tcPr>
                </a:tc>
                <a:tc hMerge="1">
                  <a:txBody>
                    <a:bodyPr/>
                    <a:lstStyle/>
                    <a:p>
                      <a:endParaRPr lang="en-US"/>
                    </a:p>
                  </a:txBody>
                  <a:tcPr/>
                </a:tc>
                <a:tc>
                  <a:txBody>
                    <a:bodyPr/>
                    <a:lstStyle/>
                    <a:p>
                      <a:pPr algn="ctr"/>
                      <a:r>
                        <a:rPr lang="en-US" sz="1400" b="1" dirty="0">
                          <a:solidFill>
                            <a:schemeClr val="tx1"/>
                          </a:solidFill>
                        </a:rPr>
                        <a:t>$181,629</a:t>
                      </a:r>
                    </a:p>
                  </a:txBody>
                  <a:tcPr>
                    <a:solidFill>
                      <a:schemeClr val="bg2"/>
                    </a:solidFill>
                  </a:tcPr>
                </a:tc>
                <a:tc>
                  <a:txBody>
                    <a:bodyPr/>
                    <a:lstStyle/>
                    <a:p>
                      <a:pPr algn="ctr"/>
                      <a:r>
                        <a:rPr lang="en-US" sz="1400" b="1" dirty="0">
                          <a:solidFill>
                            <a:schemeClr val="tx1"/>
                          </a:solidFill>
                        </a:rPr>
                        <a:t>$358,743</a:t>
                      </a:r>
                    </a:p>
                  </a:txBody>
                  <a:tcPr>
                    <a:solidFill>
                      <a:schemeClr val="bg2"/>
                    </a:solidFill>
                  </a:tcPr>
                </a:tc>
                <a:tc>
                  <a:txBody>
                    <a:bodyPr/>
                    <a:lstStyle/>
                    <a:p>
                      <a:pPr algn="ctr"/>
                      <a:r>
                        <a:rPr lang="en-US" sz="1400" b="1" dirty="0">
                          <a:solidFill>
                            <a:schemeClr val="tx1"/>
                          </a:solidFill>
                        </a:rPr>
                        <a:t>$540,372</a:t>
                      </a:r>
                    </a:p>
                  </a:txBody>
                  <a:tcPr>
                    <a:solidFill>
                      <a:schemeClr val="bg2"/>
                    </a:solidFill>
                  </a:tcPr>
                </a:tc>
                <a:tc>
                  <a:txBody>
                    <a:bodyPr/>
                    <a:lstStyle/>
                    <a:p>
                      <a:r>
                        <a:rPr lang="en-US" sz="1400" b="1" dirty="0">
                          <a:solidFill>
                            <a:schemeClr val="tx1"/>
                          </a:solidFill>
                        </a:rPr>
                        <a:t>100%</a:t>
                      </a:r>
                    </a:p>
                  </a:txBody>
                  <a:tcPr>
                    <a:solidFill>
                      <a:schemeClr val="bg2"/>
                    </a:solidFill>
                  </a:tcPr>
                </a:tc>
                <a:extLst>
                  <a:ext uri="{0D108BD9-81ED-4DB2-BD59-A6C34878D82A}">
                    <a16:rowId xmlns:a16="http://schemas.microsoft.com/office/drawing/2014/main" val="1522616000"/>
                  </a:ext>
                </a:extLst>
              </a:tr>
            </a:tbl>
          </a:graphicData>
        </a:graphic>
      </p:graphicFrame>
      <p:pic>
        <p:nvPicPr>
          <p:cNvPr id="7" name="Picture 6"/>
          <p:cNvPicPr>
            <a:picLocks noChangeAspect="1"/>
          </p:cNvPicPr>
          <p:nvPr/>
        </p:nvPicPr>
        <p:blipFill>
          <a:blip r:embed="rId2"/>
          <a:stretch>
            <a:fillRect/>
          </a:stretch>
        </p:blipFill>
        <p:spPr>
          <a:xfrm>
            <a:off x="9645479" y="586380"/>
            <a:ext cx="2237426" cy="2237426"/>
          </a:xfrm>
          <a:prstGeom prst="rect">
            <a:avLst/>
          </a:prstGeom>
        </p:spPr>
      </p:pic>
      <p:sp>
        <p:nvSpPr>
          <p:cNvPr id="5" name="5-Point Star 4"/>
          <p:cNvSpPr/>
          <p:nvPr/>
        </p:nvSpPr>
        <p:spPr>
          <a:xfrm>
            <a:off x="9372838" y="1740608"/>
            <a:ext cx="394672" cy="313473"/>
          </a:xfrm>
          <a:prstGeom prst="star5">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9375625" y="4654348"/>
            <a:ext cx="394672" cy="313473"/>
          </a:xfrm>
          <a:prstGeom prst="star5">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1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1342" y="296851"/>
            <a:ext cx="9902372" cy="1200329"/>
          </a:xfrm>
          <a:prstGeom prst="rect">
            <a:avLst/>
          </a:prstGeom>
          <a:noFill/>
        </p:spPr>
        <p:txBody>
          <a:bodyPr wrap="square" rtlCol="0">
            <a:spAutoFit/>
          </a:bodyPr>
          <a:lstStyle/>
          <a:p>
            <a:r>
              <a:rPr lang="en-US" sz="3600" spc="600" dirty="0">
                <a:effectLst>
                  <a:outerShdw blurRad="38100" dist="38100" dir="2700000" algn="tl">
                    <a:srgbClr val="000000">
                      <a:alpha val="43137"/>
                    </a:srgbClr>
                  </a:outerShdw>
                </a:effectLst>
                <a:latin typeface="+mj-lt"/>
              </a:rPr>
              <a:t>COVID-19 Emergency Housing Assistance Program (CEHAP)</a:t>
            </a:r>
          </a:p>
        </p:txBody>
      </p:sp>
      <p:sp>
        <p:nvSpPr>
          <p:cNvPr id="7" name="Content Placeholder 2"/>
          <p:cNvSpPr txBox="1">
            <a:spLocks/>
          </p:cNvSpPr>
          <p:nvPr/>
        </p:nvSpPr>
        <p:spPr>
          <a:xfrm>
            <a:off x="221342" y="1817682"/>
            <a:ext cx="9020401" cy="461409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851C00"/>
              </a:buClr>
              <a:buSzPct val="80000"/>
              <a:buFont typeface="Wingdings 3" charset="2"/>
              <a:buChar char=""/>
              <a:tabLst/>
              <a:defRPr/>
            </a:pPr>
            <a:r>
              <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mn-lt"/>
              </a:rPr>
              <a:t>Preventing homelessness, as well as rehousing</a:t>
            </a:r>
            <a:r>
              <a:rPr kumimoji="0" lang="en-US" sz="2000" b="0" i="0" u="none" strike="noStrike" kern="1200" cap="none" spc="0" normalizeH="0" noProof="0" dirty="0">
                <a:ln>
                  <a:noFill/>
                </a:ln>
                <a:effectLst>
                  <a:outerShdw blurRad="38100" dist="38100" dir="2700000" algn="tl">
                    <a:srgbClr val="000000">
                      <a:alpha val="43137"/>
                    </a:srgbClr>
                  </a:outerShdw>
                </a:effectLst>
                <a:uLnTx/>
                <a:uFillTx/>
                <a:latin typeface="+mn-lt"/>
              </a:rPr>
              <a:t> </a:t>
            </a:r>
            <a:r>
              <a:rPr kumimoji="0" lang="en-US" sz="2000" b="0" i="0" u="none" strike="noStrike" kern="1200" cap="none" spc="0" normalizeH="0" baseline="0" noProof="0" dirty="0">
                <a:ln>
                  <a:noFill/>
                </a:ln>
                <a:effectLst>
                  <a:outerShdw blurRad="38100" dist="38100" dir="2700000" algn="tl">
                    <a:srgbClr val="000000">
                      <a:alpha val="43137"/>
                    </a:srgbClr>
                  </a:outerShdw>
                </a:effectLst>
                <a:uLnTx/>
                <a:uFillTx/>
                <a:latin typeface="+mn-lt"/>
              </a:rPr>
              <a:t>those experiencing homelessness in a non-congregate setting, is best practice for the prevention and mitigation of the spread of COVID-19.</a:t>
            </a:r>
          </a:p>
          <a:p>
            <a:pPr marL="342900" marR="0" lvl="0" indent="-342900" algn="l" defTabSz="457200" rtl="0" eaLnBrk="1" fontAlgn="auto" latinLnBrk="0" hangingPunct="1">
              <a:lnSpc>
                <a:spcPct val="100000"/>
              </a:lnSpc>
              <a:spcBef>
                <a:spcPts val="1000"/>
              </a:spcBef>
              <a:spcAft>
                <a:spcPts val="0"/>
              </a:spcAft>
              <a:buClr>
                <a:srgbClr val="851C00"/>
              </a:buClr>
              <a:buSzPct val="80000"/>
              <a:buFont typeface="Wingdings 3" charset="2"/>
              <a:buChar char=""/>
              <a:tabLst/>
              <a:defRPr/>
            </a:pPr>
            <a:endParaRPr kumimoji="0" lang="en-US" sz="1000" b="0" i="0" u="none" strike="noStrike" kern="1200" cap="none" spc="0" normalizeH="0" baseline="0" noProof="0" dirty="0">
              <a:ln>
                <a:noFill/>
              </a:ln>
              <a:effectLst>
                <a:outerShdw blurRad="38100" dist="38100" dir="2700000" algn="tl">
                  <a:srgbClr val="000000">
                    <a:alpha val="43137"/>
                  </a:srgbClr>
                </a:outerShdw>
              </a:effectLst>
              <a:uLnTx/>
              <a:uFillTx/>
              <a:latin typeface="+mn-lt"/>
            </a:endParaRPr>
          </a:p>
          <a:p>
            <a:pPr>
              <a:buClr>
                <a:srgbClr val="851C00"/>
              </a:buClr>
            </a:pPr>
            <a:r>
              <a:rPr lang="en-US" dirty="0">
                <a:effectLst>
                  <a:outerShdw blurRad="38100" dist="38100" dir="2700000" algn="tl">
                    <a:srgbClr val="000000">
                      <a:alpha val="43137"/>
                    </a:srgbClr>
                  </a:outerShdw>
                </a:effectLst>
                <a:latin typeface="+mn-lt"/>
              </a:rPr>
              <a:t>Financial assistance via CEHAP limited to a one-time payment of 1 – 6 months of rental costs, based on FMR.</a:t>
            </a:r>
          </a:p>
          <a:p>
            <a:pPr>
              <a:buClr>
                <a:srgbClr val="851C00"/>
              </a:buClr>
            </a:pPr>
            <a:endParaRPr lang="en-US" dirty="0">
              <a:effectLst>
                <a:outerShdw blurRad="38100" dist="38100" dir="2700000" algn="tl">
                  <a:srgbClr val="000000">
                    <a:alpha val="43137"/>
                  </a:srgbClr>
                </a:outerShdw>
              </a:effectLst>
              <a:latin typeface="+mn-lt"/>
            </a:endParaRPr>
          </a:p>
          <a:p>
            <a:pPr>
              <a:buClr>
                <a:srgbClr val="851C00"/>
              </a:buClr>
            </a:pPr>
            <a:r>
              <a:rPr lang="en-US" dirty="0">
                <a:latin typeface="+mn-lt"/>
              </a:rPr>
              <a:t>Participating Providers provided those seeking CEHAP aid with application assistance and wrap-around services consistent with their established services to ensure individuals and families remain stably housed. </a:t>
            </a:r>
            <a:endParaRPr lang="en-US" dirty="0">
              <a:effectLst>
                <a:outerShdw blurRad="38100" dist="38100" dir="2700000" algn="tl">
                  <a:srgbClr val="000000">
                    <a:alpha val="43137"/>
                  </a:srgbClr>
                </a:outerShdw>
              </a:effectLst>
              <a:latin typeface="+mn-lt"/>
            </a:endParaRPr>
          </a:p>
          <a:p>
            <a:pPr>
              <a:buClr>
                <a:srgbClr val="851C00"/>
              </a:buClr>
            </a:pPr>
            <a:endParaRPr kumimoji="0" lang="en-US" sz="1000" b="0" i="0" u="none" strike="noStrike" kern="1200" cap="none" spc="0" normalizeH="0" baseline="0" noProof="0" dirty="0">
              <a:ln>
                <a:noFill/>
              </a:ln>
              <a:effectLst>
                <a:outerShdw blurRad="38100" dist="38100" dir="2700000" algn="tl">
                  <a:srgbClr val="000000">
                    <a:alpha val="43137"/>
                  </a:srgbClr>
                </a:outerShdw>
              </a:effectLst>
              <a:uLnTx/>
              <a:uFillTx/>
              <a:latin typeface="+mn-lt"/>
            </a:endParaRPr>
          </a:p>
          <a:p>
            <a:pPr lvl="0">
              <a:buClr>
                <a:srgbClr val="851C00"/>
              </a:buClr>
            </a:pPr>
            <a:r>
              <a:rPr lang="en-US" dirty="0">
                <a:effectLst>
                  <a:outerShdw blurRad="38100" dist="38100" dir="2700000" algn="tl">
                    <a:srgbClr val="000000">
                      <a:alpha val="43137"/>
                    </a:srgbClr>
                  </a:outerShdw>
                </a:effectLst>
                <a:latin typeface="+mn-lt"/>
              </a:rPr>
              <a:t>Prevented homelessness for 27 households and rapidly rehoused 1 household experiencing homelessness.</a:t>
            </a:r>
          </a:p>
          <a:p>
            <a:pPr lvl="0">
              <a:buClr>
                <a:srgbClr val="851C00"/>
              </a:buClr>
            </a:pPr>
            <a:endParaRPr lang="en-US" sz="1000" dirty="0">
              <a:effectLst>
                <a:outerShdw blurRad="38100" dist="38100" dir="2700000" algn="tl">
                  <a:srgbClr val="000000">
                    <a:alpha val="43137"/>
                  </a:srgbClr>
                </a:outerShdw>
              </a:effectLst>
              <a:latin typeface="+mn-lt"/>
            </a:endParaRPr>
          </a:p>
          <a:p>
            <a:pPr lvl="0">
              <a:buClr>
                <a:srgbClr val="851C00"/>
              </a:buClr>
            </a:pPr>
            <a:r>
              <a:rPr lang="en-US" dirty="0">
                <a:effectLst>
                  <a:outerShdw blurRad="38100" dist="38100" dir="2700000" algn="tl">
                    <a:srgbClr val="000000">
                      <a:alpha val="43137"/>
                    </a:srgbClr>
                  </a:outerShdw>
                </a:effectLst>
                <a:latin typeface="+mn-lt"/>
              </a:rPr>
              <a:t>Participating Providers received nearly $7,500 in program delivery fees. ($250/rental assistance app, $500/rapid rehousing app) *May be able to fund with ESG-CV.</a:t>
            </a:r>
          </a:p>
          <a:p>
            <a:pPr marL="342900" marR="0" lvl="0" indent="-342900" algn="l" defTabSz="457200" rtl="0" eaLnBrk="1" fontAlgn="auto" latinLnBrk="0" hangingPunct="1">
              <a:lnSpc>
                <a:spcPct val="100000"/>
              </a:lnSpc>
              <a:spcBef>
                <a:spcPts val="1000"/>
              </a:spcBef>
              <a:spcAft>
                <a:spcPts val="0"/>
              </a:spcAft>
              <a:buClr>
                <a:srgbClr val="851C00"/>
              </a:buClr>
              <a:buSzPct val="80000"/>
              <a:buFont typeface="Wingdings 3" charset="2"/>
              <a:buChar char=""/>
              <a:tabLst/>
              <a:defRPr/>
            </a:pPr>
            <a:endParaRPr kumimoji="0" lang="en-US" sz="2000" b="0" i="0" u="none" strike="noStrike" kern="1200" cap="none" spc="0" normalizeH="0" baseline="0" noProof="0" dirty="0">
              <a:ln>
                <a:noFill/>
              </a:ln>
              <a:solidFill>
                <a:srgbClr val="D8D8D8"/>
              </a:solidFill>
              <a:effectLst>
                <a:outerShdw blurRad="38100" dist="38100" dir="2700000" algn="tl">
                  <a:srgbClr val="000000">
                    <a:alpha val="43137"/>
                  </a:srgbClr>
                </a:outerShdw>
              </a:effectLst>
              <a:uLnTx/>
              <a:uFillTx/>
              <a:latin typeface="+mn-lt"/>
              <a:ea typeface="+mj-ea"/>
              <a:cs typeface="+mj-cs"/>
            </a:endParaRPr>
          </a:p>
        </p:txBody>
      </p:sp>
      <p:pic>
        <p:nvPicPr>
          <p:cNvPr id="2" name="Picture 1"/>
          <p:cNvPicPr>
            <a:picLocks noChangeAspect="1"/>
          </p:cNvPicPr>
          <p:nvPr/>
        </p:nvPicPr>
        <p:blipFill>
          <a:blip r:embed="rId2"/>
          <a:stretch>
            <a:fillRect/>
          </a:stretch>
        </p:blipFill>
        <p:spPr>
          <a:xfrm>
            <a:off x="9701687" y="698969"/>
            <a:ext cx="2237426" cy="2237426"/>
          </a:xfrm>
          <a:prstGeom prst="rect">
            <a:avLst/>
          </a:prstGeom>
        </p:spPr>
      </p:pic>
    </p:spTree>
    <p:extLst>
      <p:ext uri="{BB962C8B-B14F-4D97-AF65-F5344CB8AC3E}">
        <p14:creationId xmlns:p14="http://schemas.microsoft.com/office/powerpoint/2010/main" val="188953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677503" cy="1400530"/>
          </a:xfrm>
        </p:spPr>
        <p:txBody>
          <a:bodyPr/>
          <a:lstStyle/>
          <a:p>
            <a:r>
              <a:rPr lang="en-US" sz="3600" spc="300" dirty="0">
                <a:effectLst>
                  <a:outerShdw blurRad="38100" dist="38100" dir="2700000" algn="tl">
                    <a:srgbClr val="000000">
                      <a:alpha val="43137"/>
                    </a:srgbClr>
                  </a:outerShdw>
                </a:effectLst>
              </a:rPr>
              <a:t>Participating Provider Role </a:t>
            </a:r>
            <a:br>
              <a:rPr lang="en-US" sz="3600" dirty="0">
                <a:effectLst>
                  <a:outerShdw blurRad="38100" dist="38100" dir="2700000" algn="tl">
                    <a:srgbClr val="000000">
                      <a:alpha val="43137"/>
                    </a:srgbClr>
                  </a:outerShdw>
                </a:effectLst>
              </a:rPr>
            </a:br>
            <a:r>
              <a:rPr lang="en-US" sz="3600" dirty="0">
                <a:solidFill>
                  <a:schemeClr val="accent1">
                    <a:lumMod val="75000"/>
                  </a:schemeClr>
                </a:solidFill>
                <a:effectLst>
                  <a:outerShdw blurRad="38100" dist="38100" dir="2700000" algn="tl">
                    <a:srgbClr val="000000">
                      <a:alpha val="43137"/>
                    </a:srgbClr>
                  </a:outerShdw>
                </a:effectLst>
              </a:rPr>
              <a:t>Application Process</a:t>
            </a:r>
          </a:p>
        </p:txBody>
      </p:sp>
      <p:sp>
        <p:nvSpPr>
          <p:cNvPr id="3" name="Content Placeholder 2"/>
          <p:cNvSpPr>
            <a:spLocks noGrp="1"/>
          </p:cNvSpPr>
          <p:nvPr>
            <p:ph idx="1"/>
          </p:nvPr>
        </p:nvSpPr>
        <p:spPr>
          <a:xfrm>
            <a:off x="646111" y="2052918"/>
            <a:ext cx="8677504" cy="4347882"/>
          </a:xfrm>
        </p:spPr>
        <p:txBody>
          <a:bodyPr>
            <a:normAutofit fontScale="92500"/>
          </a:bodyPr>
          <a:lstStyle/>
          <a:p>
            <a:pPr>
              <a:buClr>
                <a:schemeClr val="accent1">
                  <a:lumMod val="75000"/>
                </a:schemeClr>
              </a:buClr>
            </a:pPr>
            <a:r>
              <a:rPr lang="en-US" sz="1700" dirty="0">
                <a:latin typeface="+mn-lt"/>
              </a:rPr>
              <a:t>Communicate directly with City on behalf of the client.</a:t>
            </a:r>
          </a:p>
          <a:p>
            <a:pPr>
              <a:buClr>
                <a:schemeClr val="accent1">
                  <a:lumMod val="75000"/>
                </a:schemeClr>
              </a:buClr>
            </a:pPr>
            <a:endParaRPr lang="en-US" sz="1000" dirty="0">
              <a:latin typeface="+mn-lt"/>
            </a:endParaRPr>
          </a:p>
          <a:p>
            <a:pPr>
              <a:buClr>
                <a:schemeClr val="accent1">
                  <a:lumMod val="75000"/>
                </a:schemeClr>
              </a:buClr>
            </a:pPr>
            <a:r>
              <a:rPr lang="en-US" sz="1700" dirty="0">
                <a:latin typeface="+mn-lt"/>
              </a:rPr>
              <a:t>Verify the client’s eligibility for CEHAP assistance and work with them to complete the application and gather required documentation. Use CPD Income Eligibility Calculator.</a:t>
            </a:r>
          </a:p>
          <a:p>
            <a:pPr>
              <a:buClr>
                <a:schemeClr val="accent1">
                  <a:lumMod val="75000"/>
                </a:schemeClr>
              </a:buClr>
            </a:pPr>
            <a:endParaRPr lang="en-US" sz="1000" dirty="0">
              <a:latin typeface="+mn-lt"/>
            </a:endParaRPr>
          </a:p>
          <a:p>
            <a:pPr>
              <a:buClr>
                <a:schemeClr val="accent1">
                  <a:lumMod val="75000"/>
                </a:schemeClr>
              </a:buClr>
            </a:pPr>
            <a:r>
              <a:rPr lang="en-US" sz="1700" dirty="0">
                <a:latin typeface="+mn-lt"/>
              </a:rPr>
              <a:t>Notify ineligible applicants of CEHAP denial within 5 days of initial application. Such notifications must be documented.</a:t>
            </a:r>
          </a:p>
          <a:p>
            <a:pPr>
              <a:buClr>
                <a:schemeClr val="accent1">
                  <a:lumMod val="75000"/>
                </a:schemeClr>
              </a:buClr>
            </a:pPr>
            <a:endParaRPr lang="en-US" sz="1000" dirty="0">
              <a:latin typeface="+mn-lt"/>
            </a:endParaRPr>
          </a:p>
          <a:p>
            <a:pPr>
              <a:buClr>
                <a:schemeClr val="accent1">
                  <a:lumMod val="75000"/>
                </a:schemeClr>
              </a:buClr>
            </a:pPr>
            <a:r>
              <a:rPr lang="en-US" sz="1700" dirty="0">
                <a:latin typeface="+mn-lt"/>
              </a:rPr>
              <a:t>Assist the client in demonstrating the absence of duplication of benefits, including facilitating the application process for other possible sources of funding. </a:t>
            </a:r>
            <a:r>
              <a:rPr lang="en-US" sz="1700" i="1" u="sng" dirty="0">
                <a:latin typeface="+mn-lt"/>
              </a:rPr>
              <a:t>If it is determined by the City or HUD, that DOB has occurred, the Participating Provider is responsible for returning total of those funds back to the City.</a:t>
            </a:r>
          </a:p>
          <a:p>
            <a:pPr>
              <a:buClr>
                <a:schemeClr val="accent1">
                  <a:lumMod val="75000"/>
                </a:schemeClr>
              </a:buClr>
            </a:pPr>
            <a:endParaRPr lang="en-US" sz="1000" i="1" dirty="0">
              <a:latin typeface="+mn-lt"/>
            </a:endParaRPr>
          </a:p>
          <a:p>
            <a:pPr>
              <a:buClr>
                <a:schemeClr val="accent1">
                  <a:lumMod val="75000"/>
                </a:schemeClr>
              </a:buClr>
            </a:pPr>
            <a:r>
              <a:rPr lang="en-US" sz="1700" dirty="0">
                <a:latin typeface="+mn-lt"/>
              </a:rPr>
              <a:t>Maintain backup documentation on file at agency.</a:t>
            </a:r>
          </a:p>
        </p:txBody>
      </p:sp>
      <p:pic>
        <p:nvPicPr>
          <p:cNvPr id="4" name="Picture 3"/>
          <p:cNvPicPr>
            <a:picLocks noChangeAspect="1"/>
          </p:cNvPicPr>
          <p:nvPr/>
        </p:nvPicPr>
        <p:blipFill>
          <a:blip r:embed="rId3"/>
          <a:stretch>
            <a:fillRect/>
          </a:stretch>
        </p:blipFill>
        <p:spPr>
          <a:xfrm>
            <a:off x="9714387" y="452718"/>
            <a:ext cx="2237426" cy="2237426"/>
          </a:xfrm>
          <a:prstGeom prst="rect">
            <a:avLst/>
          </a:prstGeom>
        </p:spPr>
      </p:pic>
    </p:spTree>
    <p:extLst>
      <p:ext uri="{BB962C8B-B14F-4D97-AF65-F5344CB8AC3E}">
        <p14:creationId xmlns:p14="http://schemas.microsoft.com/office/powerpoint/2010/main" val="157887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677503" cy="1400530"/>
          </a:xfrm>
        </p:spPr>
        <p:txBody>
          <a:bodyPr/>
          <a:lstStyle/>
          <a:p>
            <a:r>
              <a:rPr lang="en-US" sz="3600" spc="300" dirty="0">
                <a:effectLst>
                  <a:outerShdw blurRad="38100" dist="38100" dir="2700000" algn="tl">
                    <a:srgbClr val="000000">
                      <a:alpha val="43137"/>
                    </a:srgbClr>
                  </a:outerShdw>
                </a:effectLst>
              </a:rPr>
              <a:t>Participating Provider Role </a:t>
            </a:r>
            <a:br>
              <a:rPr lang="en-US" sz="3600" dirty="0">
                <a:effectLst>
                  <a:outerShdw blurRad="38100" dist="38100" dir="2700000" algn="tl">
                    <a:srgbClr val="000000">
                      <a:alpha val="43137"/>
                    </a:srgbClr>
                  </a:outerShdw>
                </a:effectLst>
              </a:rPr>
            </a:br>
            <a:r>
              <a:rPr lang="en-US" sz="3600" dirty="0">
                <a:solidFill>
                  <a:schemeClr val="accent1">
                    <a:lumMod val="75000"/>
                  </a:schemeClr>
                </a:solidFill>
                <a:effectLst>
                  <a:outerShdw blurRad="38100" dist="38100" dir="2700000" algn="tl">
                    <a:srgbClr val="000000">
                      <a:alpha val="43137"/>
                    </a:srgbClr>
                  </a:outerShdw>
                </a:effectLst>
              </a:rPr>
              <a:t>Rapid Rehousing</a:t>
            </a:r>
          </a:p>
        </p:txBody>
      </p:sp>
      <p:sp>
        <p:nvSpPr>
          <p:cNvPr id="3" name="Content Placeholder 2"/>
          <p:cNvSpPr>
            <a:spLocks noGrp="1"/>
          </p:cNvSpPr>
          <p:nvPr>
            <p:ph idx="1"/>
          </p:nvPr>
        </p:nvSpPr>
        <p:spPr>
          <a:xfrm>
            <a:off x="646111" y="2052918"/>
            <a:ext cx="8677504" cy="4347882"/>
          </a:xfrm>
        </p:spPr>
        <p:txBody>
          <a:bodyPr>
            <a:normAutofit/>
          </a:bodyPr>
          <a:lstStyle/>
          <a:p>
            <a:pPr>
              <a:buClr>
                <a:schemeClr val="accent1">
                  <a:lumMod val="75000"/>
                </a:schemeClr>
              </a:buClr>
            </a:pPr>
            <a:r>
              <a:rPr lang="en-US" sz="1700" dirty="0"/>
              <a:t>Work with the client to identify and secure </a:t>
            </a:r>
            <a:r>
              <a:rPr lang="en-US" sz="1700" u="sng" dirty="0"/>
              <a:t>affordable</a:t>
            </a:r>
            <a:r>
              <a:rPr lang="en-US" sz="1700" dirty="0"/>
              <a:t> housing (less than 30% of client’s income).</a:t>
            </a:r>
          </a:p>
          <a:p>
            <a:pPr>
              <a:buClr>
                <a:schemeClr val="accent1">
                  <a:lumMod val="75000"/>
                </a:schemeClr>
              </a:buClr>
            </a:pPr>
            <a:endParaRPr lang="en-US" sz="1000" dirty="0"/>
          </a:p>
          <a:p>
            <a:pPr>
              <a:buClr>
                <a:schemeClr val="accent1">
                  <a:lumMod val="75000"/>
                </a:schemeClr>
              </a:buClr>
            </a:pPr>
            <a:r>
              <a:rPr lang="en-US" sz="1700" dirty="0"/>
              <a:t>Facilitate lead-based paint evaluation if necessary.</a:t>
            </a:r>
          </a:p>
          <a:p>
            <a:pPr>
              <a:buClr>
                <a:schemeClr val="accent1">
                  <a:lumMod val="75000"/>
                </a:schemeClr>
              </a:buClr>
            </a:pPr>
            <a:endParaRPr lang="en-US" sz="1000" dirty="0"/>
          </a:p>
          <a:p>
            <a:pPr>
              <a:buClr>
                <a:schemeClr val="accent1">
                  <a:lumMod val="75000"/>
                </a:schemeClr>
              </a:buClr>
            </a:pPr>
            <a:r>
              <a:rPr lang="en-US" sz="1700" dirty="0"/>
              <a:t>Work with City (or pertinent municipality) to verify unit meets HUD Housing Quality Standards (HQS). This may include the procurement of a third-party inspector if municipality is not able to confirm HQS. </a:t>
            </a:r>
            <a:r>
              <a:rPr lang="en-US" sz="1700" i="1" dirty="0"/>
              <a:t>Federal procurement regulations must be adhered to and documented.</a:t>
            </a:r>
          </a:p>
          <a:p>
            <a:pPr>
              <a:buClr>
                <a:schemeClr val="accent1">
                  <a:lumMod val="75000"/>
                </a:schemeClr>
              </a:buClr>
            </a:pPr>
            <a:endParaRPr lang="en-US" sz="1000" i="1" dirty="0"/>
          </a:p>
          <a:p>
            <a:pPr>
              <a:buClr>
                <a:schemeClr val="accent1">
                  <a:lumMod val="75000"/>
                </a:schemeClr>
              </a:buClr>
            </a:pPr>
            <a:r>
              <a:rPr lang="en-US" sz="1700" dirty="0"/>
              <a:t>Developing an individualized housing plan including a path to permanent housing stability.</a:t>
            </a:r>
          </a:p>
        </p:txBody>
      </p:sp>
      <p:pic>
        <p:nvPicPr>
          <p:cNvPr id="4" name="Picture 3"/>
          <p:cNvPicPr>
            <a:picLocks noChangeAspect="1"/>
          </p:cNvPicPr>
          <p:nvPr/>
        </p:nvPicPr>
        <p:blipFill>
          <a:blip r:embed="rId3"/>
          <a:stretch>
            <a:fillRect/>
          </a:stretch>
        </p:blipFill>
        <p:spPr>
          <a:xfrm>
            <a:off x="9714387" y="452718"/>
            <a:ext cx="2237426" cy="2237426"/>
          </a:xfrm>
          <a:prstGeom prst="rect">
            <a:avLst/>
          </a:prstGeom>
        </p:spPr>
      </p:pic>
    </p:spTree>
    <p:extLst>
      <p:ext uri="{BB962C8B-B14F-4D97-AF65-F5344CB8AC3E}">
        <p14:creationId xmlns:p14="http://schemas.microsoft.com/office/powerpoint/2010/main" val="186064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677503" cy="1400530"/>
          </a:xfrm>
        </p:spPr>
        <p:txBody>
          <a:bodyPr/>
          <a:lstStyle/>
          <a:p>
            <a:r>
              <a:rPr lang="en-US" sz="3600" spc="300" dirty="0">
                <a:effectLst>
                  <a:outerShdw blurRad="38100" dist="38100" dir="2700000" algn="tl">
                    <a:srgbClr val="000000">
                      <a:alpha val="43137"/>
                    </a:srgbClr>
                  </a:outerShdw>
                </a:effectLst>
              </a:rPr>
              <a:t>Participating Provider Role </a:t>
            </a:r>
            <a:br>
              <a:rPr lang="en-US" sz="3600" dirty="0">
                <a:effectLst>
                  <a:outerShdw blurRad="38100" dist="38100" dir="2700000" algn="tl">
                    <a:srgbClr val="000000">
                      <a:alpha val="43137"/>
                    </a:srgbClr>
                  </a:outerShdw>
                </a:effectLst>
              </a:rPr>
            </a:br>
            <a:r>
              <a:rPr lang="en-US" sz="3600" dirty="0">
                <a:solidFill>
                  <a:schemeClr val="accent1">
                    <a:lumMod val="75000"/>
                  </a:schemeClr>
                </a:solidFill>
                <a:effectLst>
                  <a:outerShdw blurRad="38100" dist="38100" dir="2700000" algn="tl">
                    <a:srgbClr val="000000">
                      <a:alpha val="43137"/>
                    </a:srgbClr>
                  </a:outerShdw>
                </a:effectLst>
              </a:rPr>
              <a:t>Wrap-around Services</a:t>
            </a:r>
          </a:p>
        </p:txBody>
      </p:sp>
      <p:sp>
        <p:nvSpPr>
          <p:cNvPr id="3" name="Content Placeholder 2"/>
          <p:cNvSpPr>
            <a:spLocks noGrp="1"/>
          </p:cNvSpPr>
          <p:nvPr>
            <p:ph idx="1"/>
          </p:nvPr>
        </p:nvSpPr>
        <p:spPr>
          <a:xfrm>
            <a:off x="342900" y="2052918"/>
            <a:ext cx="8980715" cy="4347882"/>
          </a:xfrm>
        </p:spPr>
        <p:txBody>
          <a:bodyPr>
            <a:normAutofit/>
          </a:bodyPr>
          <a:lstStyle/>
          <a:p>
            <a:pPr>
              <a:buClr>
                <a:schemeClr val="accent1"/>
              </a:buClr>
            </a:pPr>
            <a:r>
              <a:rPr lang="en-US" dirty="0"/>
              <a:t>Actively participate in arranging, coordinating, monitoring, and delivering services related to meeting the housing needs of clients and help them obtain housing stability. This may include, but is not limited to:</a:t>
            </a:r>
          </a:p>
          <a:p>
            <a:pPr lvl="1">
              <a:buClr>
                <a:schemeClr val="accent1"/>
              </a:buClr>
            </a:pPr>
            <a:r>
              <a:rPr lang="en-US" dirty="0"/>
              <a:t>Assessing clients to determine eligibility for mainstream benefits and connecting those participants who are eligible with the appropriate offices of the Saratoga County Department of Social Services.</a:t>
            </a:r>
          </a:p>
          <a:p>
            <a:pPr lvl="1">
              <a:buClr>
                <a:schemeClr val="accent1"/>
              </a:buClr>
            </a:pPr>
            <a:r>
              <a:rPr lang="en-US" dirty="0"/>
              <a:t>Assistance with obtaining employment and/or job training.</a:t>
            </a:r>
          </a:p>
          <a:p>
            <a:pPr lvl="1">
              <a:buClr>
                <a:schemeClr val="accent1"/>
              </a:buClr>
            </a:pPr>
            <a:r>
              <a:rPr lang="en-US" dirty="0"/>
              <a:t>Referrals to other pertinent community human service providers.</a:t>
            </a:r>
          </a:p>
          <a:p>
            <a:pPr lvl="1">
              <a:buClr>
                <a:schemeClr val="accent1"/>
              </a:buClr>
            </a:pPr>
            <a:r>
              <a:rPr lang="en-US" dirty="0"/>
              <a:t>Check-in six (6) months after housing placement for follow-up.</a:t>
            </a:r>
          </a:p>
        </p:txBody>
      </p:sp>
      <p:pic>
        <p:nvPicPr>
          <p:cNvPr id="4" name="Picture 3"/>
          <p:cNvPicPr>
            <a:picLocks noChangeAspect="1"/>
          </p:cNvPicPr>
          <p:nvPr/>
        </p:nvPicPr>
        <p:blipFill>
          <a:blip r:embed="rId3"/>
          <a:stretch>
            <a:fillRect/>
          </a:stretch>
        </p:blipFill>
        <p:spPr>
          <a:xfrm>
            <a:off x="9714387" y="452718"/>
            <a:ext cx="2237426" cy="2237426"/>
          </a:xfrm>
          <a:prstGeom prst="rect">
            <a:avLst/>
          </a:prstGeom>
        </p:spPr>
      </p:pic>
    </p:spTree>
    <p:extLst>
      <p:ext uri="{BB962C8B-B14F-4D97-AF65-F5344CB8AC3E}">
        <p14:creationId xmlns:p14="http://schemas.microsoft.com/office/powerpoint/2010/main" val="372553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677503" cy="1400530"/>
          </a:xfrm>
        </p:spPr>
        <p:txBody>
          <a:bodyPr/>
          <a:lstStyle/>
          <a:p>
            <a:r>
              <a:rPr lang="en-US" sz="3600" spc="300" dirty="0">
                <a:effectLst>
                  <a:outerShdw blurRad="38100" dist="38100" dir="2700000" algn="tl">
                    <a:srgbClr val="000000">
                      <a:alpha val="43137"/>
                    </a:srgbClr>
                  </a:outerShdw>
                </a:effectLst>
              </a:rPr>
              <a:t>Participating Provider Role </a:t>
            </a:r>
            <a:br>
              <a:rPr lang="en-US" sz="3600" spc="300" dirty="0">
                <a:effectLst>
                  <a:outerShdw blurRad="38100" dist="38100" dir="2700000" algn="tl">
                    <a:srgbClr val="000000">
                      <a:alpha val="43137"/>
                    </a:srgbClr>
                  </a:outerShdw>
                </a:effectLst>
              </a:rPr>
            </a:br>
            <a:r>
              <a:rPr lang="en-US" sz="3600" dirty="0">
                <a:solidFill>
                  <a:schemeClr val="accent1">
                    <a:lumMod val="75000"/>
                  </a:schemeClr>
                </a:solidFill>
                <a:effectLst>
                  <a:outerShdw blurRad="38100" dist="38100" dir="2700000" algn="tl">
                    <a:srgbClr val="000000">
                      <a:alpha val="43137"/>
                    </a:srgbClr>
                  </a:outerShdw>
                </a:effectLst>
              </a:rPr>
              <a:t>Quarterly Reports &amp; Vouchering</a:t>
            </a:r>
          </a:p>
        </p:txBody>
      </p:sp>
      <p:sp>
        <p:nvSpPr>
          <p:cNvPr id="3" name="Content Placeholder 2"/>
          <p:cNvSpPr>
            <a:spLocks noGrp="1"/>
          </p:cNvSpPr>
          <p:nvPr>
            <p:ph idx="1"/>
          </p:nvPr>
        </p:nvSpPr>
        <p:spPr>
          <a:xfrm>
            <a:off x="646111" y="2052918"/>
            <a:ext cx="8677504" cy="4347882"/>
          </a:xfrm>
        </p:spPr>
        <p:txBody>
          <a:bodyPr>
            <a:normAutofit/>
          </a:bodyPr>
          <a:lstStyle/>
          <a:p>
            <a:pPr>
              <a:buClr>
                <a:schemeClr val="accent1"/>
              </a:buClr>
            </a:pPr>
            <a:r>
              <a:rPr lang="en-US" dirty="0">
                <a:latin typeface="+mn-lt"/>
              </a:rPr>
              <a:t>Quarterly reports must be submitted on the 15</a:t>
            </a:r>
            <a:r>
              <a:rPr lang="en-US" baseline="30000" dirty="0">
                <a:latin typeface="+mn-lt"/>
              </a:rPr>
              <a:t>th</a:t>
            </a:r>
            <a:r>
              <a:rPr lang="en-US" dirty="0">
                <a:latin typeface="+mn-lt"/>
              </a:rPr>
              <a:t> of the month following the end of the quarter (Ex. 1</a:t>
            </a:r>
            <a:r>
              <a:rPr lang="en-US" baseline="30000" dirty="0">
                <a:latin typeface="+mn-lt"/>
              </a:rPr>
              <a:t>st</a:t>
            </a:r>
            <a:r>
              <a:rPr lang="en-US" dirty="0">
                <a:latin typeface="+mn-lt"/>
              </a:rPr>
              <a:t> Quarter: July-Sept, report due Oct 15</a:t>
            </a:r>
            <a:r>
              <a:rPr lang="en-US" baseline="30000" dirty="0">
                <a:latin typeface="+mn-lt"/>
              </a:rPr>
              <a:t>th</a:t>
            </a:r>
            <a:r>
              <a:rPr lang="en-US" dirty="0">
                <a:latin typeface="+mn-lt"/>
              </a:rPr>
              <a:t>)</a:t>
            </a:r>
          </a:p>
          <a:p>
            <a:pPr>
              <a:buClr>
                <a:schemeClr val="accent1"/>
              </a:buClr>
            </a:pPr>
            <a:r>
              <a:rPr lang="en-US" dirty="0">
                <a:latin typeface="+mn-lt"/>
              </a:rPr>
              <a:t>Submit voucher for ALL expenses incurred during that quarter at the time of report submission.</a:t>
            </a:r>
          </a:p>
          <a:p>
            <a:pPr lvl="1">
              <a:buClr>
                <a:schemeClr val="accent1"/>
              </a:buClr>
            </a:pPr>
            <a:r>
              <a:rPr lang="en-US" dirty="0">
                <a:latin typeface="+mn-lt"/>
              </a:rPr>
              <a:t>Include documentation for delivery fee.</a:t>
            </a:r>
          </a:p>
        </p:txBody>
      </p:sp>
      <p:pic>
        <p:nvPicPr>
          <p:cNvPr id="4" name="Picture 3"/>
          <p:cNvPicPr>
            <a:picLocks noChangeAspect="1"/>
          </p:cNvPicPr>
          <p:nvPr/>
        </p:nvPicPr>
        <p:blipFill>
          <a:blip r:embed="rId3"/>
          <a:stretch>
            <a:fillRect/>
          </a:stretch>
        </p:blipFill>
        <p:spPr>
          <a:xfrm>
            <a:off x="9714387" y="452718"/>
            <a:ext cx="2237426" cy="2237426"/>
          </a:xfrm>
          <a:prstGeom prst="rect">
            <a:avLst/>
          </a:prstGeom>
        </p:spPr>
      </p:pic>
    </p:spTree>
    <p:extLst>
      <p:ext uri="{BB962C8B-B14F-4D97-AF65-F5344CB8AC3E}">
        <p14:creationId xmlns:p14="http://schemas.microsoft.com/office/powerpoint/2010/main" val="1628365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8574</TotalTime>
  <Words>1483</Words>
  <Application>Microsoft Office PowerPoint</Application>
  <PresentationFormat>Widescreen</PresentationFormat>
  <Paragraphs>187</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vt:lpstr>
      <vt:lpstr>Meeting the CARES Act Expenditure Deadlines</vt:lpstr>
      <vt:lpstr>PowerPoint Presentation</vt:lpstr>
      <vt:lpstr>PowerPoint Presentation</vt:lpstr>
      <vt:lpstr>PowerPoint Presentation</vt:lpstr>
      <vt:lpstr>PowerPoint Presentation</vt:lpstr>
      <vt:lpstr>Participating Provider Role  Application Process</vt:lpstr>
      <vt:lpstr>Participating Provider Role  Rapid Rehousing</vt:lpstr>
      <vt:lpstr>Participating Provider Role  Wrap-around Services</vt:lpstr>
      <vt:lpstr>Participating Provider Role  Quarterly Reports &amp; Vouchering</vt:lpstr>
      <vt:lpstr>Key to Success:    WORK CLOSELY WITH YOUR CoC!!</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Consolidated Plan</dc:title>
  <dc:creator>Lindsey Connors</dc:creator>
  <cp:lastModifiedBy>austa</cp:lastModifiedBy>
  <cp:revision>112</cp:revision>
  <cp:lastPrinted>2019-11-21T21:54:32Z</cp:lastPrinted>
  <dcterms:created xsi:type="dcterms:W3CDTF">2019-11-18T19:47:46Z</dcterms:created>
  <dcterms:modified xsi:type="dcterms:W3CDTF">2021-06-22T15:12:38Z</dcterms:modified>
</cp:coreProperties>
</file>